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72" r:id="rId2"/>
    <p:sldId id="500" r:id="rId3"/>
    <p:sldId id="507" r:id="rId4"/>
    <p:sldId id="508" r:id="rId5"/>
    <p:sldId id="505" r:id="rId6"/>
    <p:sldId id="509" r:id="rId7"/>
    <p:sldId id="513" r:id="rId8"/>
    <p:sldId id="514" r:id="rId9"/>
    <p:sldId id="515" r:id="rId10"/>
    <p:sldId id="516" r:id="rId11"/>
    <p:sldId id="501" r:id="rId12"/>
    <p:sldId id="518" r:id="rId13"/>
    <p:sldId id="519" r:id="rId14"/>
    <p:sldId id="517" r:id="rId15"/>
    <p:sldId id="525" r:id="rId16"/>
    <p:sldId id="526" r:id="rId17"/>
    <p:sldId id="527" r:id="rId18"/>
    <p:sldId id="528" r:id="rId19"/>
    <p:sldId id="529" r:id="rId20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5643"/>
    <a:srgbClr val="FF7C80"/>
    <a:srgbClr val="FFFFCC"/>
    <a:srgbClr val="FFCC99"/>
    <a:srgbClr val="FFCC66"/>
    <a:srgbClr val="FFC82E"/>
    <a:srgbClr val="FF9900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2" autoAdjust="0"/>
    <p:restoredTop sz="86398" autoAdjust="0"/>
  </p:normalViewPr>
  <p:slideViewPr>
    <p:cSldViewPr snapToGrid="0">
      <p:cViewPr varScale="1">
        <p:scale>
          <a:sx n="63" d="100"/>
          <a:sy n="63" d="100"/>
        </p:scale>
        <p:origin x="-1638" y="-108"/>
      </p:cViewPr>
      <p:guideLst>
        <p:guide orient="horz" pos="778"/>
        <p:guide pos="549"/>
        <p:guide pos="28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56" y="72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423" y="0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algn="r"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423" y="9432925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algn="r"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C7F45E7-58D3-4F54-931C-706A7023CD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60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423" y="0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algn="r"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316" y="4716464"/>
            <a:ext cx="4890457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423" y="9432925"/>
            <a:ext cx="289066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algn="r" defTabSz="933450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67A8031-3DBC-40EE-BFCB-00187264B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07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A8031-3DBC-40EE-BFCB-00187264B15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6B87F-7DB2-46AF-BC92-7F08FD03960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29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6B87F-7DB2-46AF-BC92-7F08FD039600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29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6B87F-7DB2-46AF-BC92-7F08FD03960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2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25"/>
          <p:cNvSpPr>
            <a:spLocks noChangeArrowheads="1"/>
          </p:cNvSpPr>
          <p:nvPr userDrawn="1"/>
        </p:nvSpPr>
        <p:spPr bwMode="auto">
          <a:xfrm>
            <a:off x="0" y="0"/>
            <a:ext cx="9144000" cy="2506663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4" name="Group 1426"/>
          <p:cNvGrpSpPr>
            <a:grpSpLocks/>
          </p:cNvGrpSpPr>
          <p:nvPr userDrawn="1"/>
        </p:nvGrpSpPr>
        <p:grpSpPr bwMode="auto">
          <a:xfrm>
            <a:off x="384175" y="385763"/>
            <a:ext cx="2989263" cy="412750"/>
            <a:chOff x="257" y="242"/>
            <a:chExt cx="1674" cy="231"/>
          </a:xfrm>
        </p:grpSpPr>
        <p:sp>
          <p:nvSpPr>
            <p:cNvPr id="5" name="Freeform 1427"/>
            <p:cNvSpPr>
              <a:spLocks/>
            </p:cNvSpPr>
            <p:nvPr userDrawn="1"/>
          </p:nvSpPr>
          <p:spPr bwMode="auto">
            <a:xfrm>
              <a:off x="938" y="246"/>
              <a:ext cx="10" cy="2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106"/>
                </a:cxn>
                <a:cxn ang="0">
                  <a:pos x="2" y="109"/>
                </a:cxn>
                <a:cxn ang="0">
                  <a:pos x="5" y="106"/>
                </a:cxn>
                <a:cxn ang="0">
                  <a:pos x="5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5" h="109">
                  <a:moveTo>
                    <a:pt x="0" y="2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1" y="109"/>
                    <a:pt x="2" y="109"/>
                  </a:cubicBezTo>
                  <a:cubicBezTo>
                    <a:pt x="4" y="109"/>
                    <a:pt x="5" y="108"/>
                    <a:pt x="5" y="106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4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1428"/>
            <p:cNvSpPr>
              <a:spLocks noChangeArrowheads="1"/>
            </p:cNvSpPr>
            <p:nvPr userDrawn="1"/>
          </p:nvSpPr>
          <p:spPr bwMode="auto">
            <a:xfrm>
              <a:off x="492" y="248"/>
              <a:ext cx="68" cy="2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429"/>
            <p:cNvSpPr>
              <a:spLocks/>
            </p:cNvSpPr>
            <p:nvPr userDrawn="1"/>
          </p:nvSpPr>
          <p:spPr bwMode="auto">
            <a:xfrm>
              <a:off x="582" y="248"/>
              <a:ext cx="148" cy="2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50" y="52"/>
                </a:cxn>
                <a:cxn ang="0">
                  <a:pos x="66" y="52"/>
                </a:cxn>
                <a:cxn ang="0">
                  <a:pos x="66" y="86"/>
                </a:cxn>
                <a:cxn ang="0">
                  <a:pos x="140" y="86"/>
                </a:cxn>
                <a:cxn ang="0">
                  <a:pos x="140" y="139"/>
                </a:cxn>
                <a:cxn ang="0">
                  <a:pos x="66" y="139"/>
                </a:cxn>
                <a:cxn ang="0">
                  <a:pos x="66" y="213"/>
                </a:cxn>
                <a:cxn ang="0">
                  <a:pos x="0" y="213"/>
                </a:cxn>
                <a:cxn ang="0">
                  <a:pos x="0" y="0"/>
                </a:cxn>
              </a:cxnLst>
              <a:rect l="0" t="0" r="r" b="b"/>
              <a:pathLst>
                <a:path w="150" h="213">
                  <a:moveTo>
                    <a:pt x="0" y="0"/>
                  </a:moveTo>
                  <a:lnTo>
                    <a:pt x="150" y="0"/>
                  </a:lnTo>
                  <a:lnTo>
                    <a:pt x="150" y="52"/>
                  </a:lnTo>
                  <a:lnTo>
                    <a:pt x="66" y="52"/>
                  </a:lnTo>
                  <a:lnTo>
                    <a:pt x="66" y="86"/>
                  </a:lnTo>
                  <a:lnTo>
                    <a:pt x="140" y="86"/>
                  </a:lnTo>
                  <a:lnTo>
                    <a:pt x="140" y="139"/>
                  </a:lnTo>
                  <a:lnTo>
                    <a:pt x="66" y="139"/>
                  </a:lnTo>
                  <a:lnTo>
                    <a:pt x="66" y="213"/>
                  </a:lnTo>
                  <a:lnTo>
                    <a:pt x="0" y="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1430"/>
            <p:cNvSpPr>
              <a:spLocks/>
            </p:cNvSpPr>
            <p:nvPr userDrawn="1"/>
          </p:nvSpPr>
          <p:spPr bwMode="auto">
            <a:xfrm>
              <a:off x="740" y="244"/>
              <a:ext cx="152" cy="221"/>
            </a:xfrm>
            <a:custGeom>
              <a:avLst/>
              <a:gdLst/>
              <a:ahLst/>
              <a:cxnLst>
                <a:cxn ang="0">
                  <a:pos x="76" y="106"/>
                </a:cxn>
                <a:cxn ang="0">
                  <a:pos x="52" y="110"/>
                </a:cxn>
                <a:cxn ang="0">
                  <a:pos x="0" y="54"/>
                </a:cxn>
                <a:cxn ang="0">
                  <a:pos x="52" y="0"/>
                </a:cxn>
                <a:cxn ang="0">
                  <a:pos x="76" y="4"/>
                </a:cxn>
                <a:cxn ang="0">
                  <a:pos x="76" y="32"/>
                </a:cxn>
                <a:cxn ang="0">
                  <a:pos x="59" y="28"/>
                </a:cxn>
                <a:cxn ang="0">
                  <a:pos x="34" y="54"/>
                </a:cxn>
                <a:cxn ang="0">
                  <a:pos x="58" y="82"/>
                </a:cxn>
                <a:cxn ang="0">
                  <a:pos x="76" y="78"/>
                </a:cxn>
                <a:cxn ang="0">
                  <a:pos x="76" y="106"/>
                </a:cxn>
              </a:cxnLst>
              <a:rect l="0" t="0" r="r" b="b"/>
              <a:pathLst>
                <a:path w="76" h="110">
                  <a:moveTo>
                    <a:pt x="76" y="106"/>
                  </a:moveTo>
                  <a:cubicBezTo>
                    <a:pt x="70" y="108"/>
                    <a:pt x="61" y="110"/>
                    <a:pt x="52" y="110"/>
                  </a:cubicBezTo>
                  <a:cubicBezTo>
                    <a:pt x="23" y="110"/>
                    <a:pt x="0" y="91"/>
                    <a:pt x="0" y="54"/>
                  </a:cubicBezTo>
                  <a:cubicBezTo>
                    <a:pt x="0" y="18"/>
                    <a:pt x="24" y="0"/>
                    <a:pt x="52" y="0"/>
                  </a:cubicBezTo>
                  <a:cubicBezTo>
                    <a:pt x="61" y="0"/>
                    <a:pt x="67" y="2"/>
                    <a:pt x="76" y="4"/>
                  </a:cubicBezTo>
                  <a:cubicBezTo>
                    <a:pt x="76" y="32"/>
                    <a:pt x="76" y="32"/>
                    <a:pt x="76" y="32"/>
                  </a:cubicBezTo>
                  <a:cubicBezTo>
                    <a:pt x="70" y="29"/>
                    <a:pt x="65" y="28"/>
                    <a:pt x="59" y="28"/>
                  </a:cubicBezTo>
                  <a:cubicBezTo>
                    <a:pt x="45" y="28"/>
                    <a:pt x="34" y="37"/>
                    <a:pt x="34" y="54"/>
                  </a:cubicBezTo>
                  <a:cubicBezTo>
                    <a:pt x="34" y="72"/>
                    <a:pt x="44" y="82"/>
                    <a:pt x="58" y="82"/>
                  </a:cubicBezTo>
                  <a:cubicBezTo>
                    <a:pt x="64" y="82"/>
                    <a:pt x="70" y="80"/>
                    <a:pt x="76" y="78"/>
                  </a:cubicBezTo>
                  <a:lnTo>
                    <a:pt x="76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Rectangle 1431"/>
            <p:cNvSpPr>
              <a:spLocks noChangeArrowheads="1"/>
            </p:cNvSpPr>
            <p:nvPr userDrawn="1"/>
          </p:nvSpPr>
          <p:spPr bwMode="auto">
            <a:xfrm>
              <a:off x="994" y="246"/>
              <a:ext cx="16" cy="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1432"/>
            <p:cNvSpPr>
              <a:spLocks/>
            </p:cNvSpPr>
            <p:nvPr userDrawn="1"/>
          </p:nvSpPr>
          <p:spPr bwMode="auto">
            <a:xfrm>
              <a:off x="1022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1433"/>
            <p:cNvSpPr>
              <a:spLocks/>
            </p:cNvSpPr>
            <p:nvPr userDrawn="1"/>
          </p:nvSpPr>
          <p:spPr bwMode="auto">
            <a:xfrm>
              <a:off x="1078" y="248"/>
              <a:ext cx="36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8" y="7"/>
                </a:cxn>
                <a:cxn ang="0">
                  <a:pos x="18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9" y="31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3" y="26"/>
                    <a:pt x="16" y="26"/>
                  </a:cubicBezTo>
                  <a:cubicBezTo>
                    <a:pt x="17" y="26"/>
                    <a:pt x="18" y="26"/>
                    <a:pt x="18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434"/>
            <p:cNvSpPr>
              <a:spLocks noEditPoints="1"/>
            </p:cNvSpPr>
            <p:nvPr userDrawn="1"/>
          </p:nvSpPr>
          <p:spPr bwMode="auto">
            <a:xfrm>
              <a:off x="1118" y="262"/>
              <a:ext cx="52" cy="50"/>
            </a:xfrm>
            <a:custGeom>
              <a:avLst/>
              <a:gdLst/>
              <a:ahLst/>
              <a:cxnLst>
                <a:cxn ang="0">
                  <a:pos x="9" y="15"/>
                </a:cxn>
                <a:cxn ang="0">
                  <a:pos x="16" y="19"/>
                </a:cxn>
                <a:cxn ang="0">
                  <a:pos x="23" y="17"/>
                </a:cxn>
                <a:cxn ang="0">
                  <a:pos x="23" y="23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13" y="0"/>
                </a:cxn>
                <a:cxn ang="0">
                  <a:pos x="25" y="13"/>
                </a:cxn>
                <a:cxn ang="0">
                  <a:pos x="25" y="15"/>
                </a:cxn>
                <a:cxn ang="0">
                  <a:pos x="9" y="15"/>
                </a:cxn>
                <a:cxn ang="0">
                  <a:pos x="18" y="10"/>
                </a:cxn>
                <a:cxn ang="0">
                  <a:pos x="13" y="5"/>
                </a:cxn>
                <a:cxn ang="0">
                  <a:pos x="9" y="10"/>
                </a:cxn>
                <a:cxn ang="0">
                  <a:pos x="18" y="10"/>
                </a:cxn>
              </a:cxnLst>
              <a:rect l="0" t="0" r="r" b="b"/>
              <a:pathLst>
                <a:path w="25" h="25">
                  <a:moveTo>
                    <a:pt x="9" y="15"/>
                  </a:moveTo>
                  <a:cubicBezTo>
                    <a:pt x="9" y="18"/>
                    <a:pt x="12" y="19"/>
                    <a:pt x="16" y="19"/>
                  </a:cubicBezTo>
                  <a:cubicBezTo>
                    <a:pt x="18" y="19"/>
                    <a:pt x="20" y="19"/>
                    <a:pt x="23" y="17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0" y="24"/>
                    <a:pt x="17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ubicBezTo>
                    <a:pt x="0" y="4"/>
                    <a:pt x="6" y="0"/>
                    <a:pt x="13" y="0"/>
                  </a:cubicBezTo>
                  <a:cubicBezTo>
                    <a:pt x="22" y="0"/>
                    <a:pt x="25" y="6"/>
                    <a:pt x="25" y="13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9" y="15"/>
                  </a:lnTo>
                  <a:close/>
                  <a:moveTo>
                    <a:pt x="18" y="10"/>
                  </a:moveTo>
                  <a:cubicBezTo>
                    <a:pt x="18" y="7"/>
                    <a:pt x="16" y="5"/>
                    <a:pt x="13" y="5"/>
                  </a:cubicBezTo>
                  <a:cubicBezTo>
                    <a:pt x="10" y="5"/>
                    <a:pt x="9" y="7"/>
                    <a:pt x="9" y="10"/>
                  </a:cubicBez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435"/>
            <p:cNvSpPr>
              <a:spLocks/>
            </p:cNvSpPr>
            <p:nvPr userDrawn="1"/>
          </p:nvSpPr>
          <p:spPr bwMode="auto">
            <a:xfrm>
              <a:off x="1176" y="262"/>
              <a:ext cx="34" cy="48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4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436"/>
            <p:cNvSpPr>
              <a:spLocks/>
            </p:cNvSpPr>
            <p:nvPr userDrawn="1"/>
          </p:nvSpPr>
          <p:spPr bwMode="auto">
            <a:xfrm>
              <a:off x="1218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437"/>
            <p:cNvSpPr>
              <a:spLocks noEditPoints="1"/>
            </p:cNvSpPr>
            <p:nvPr userDrawn="1"/>
          </p:nvSpPr>
          <p:spPr bwMode="auto">
            <a:xfrm>
              <a:off x="1274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1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8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1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1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438"/>
            <p:cNvSpPr>
              <a:spLocks/>
            </p:cNvSpPr>
            <p:nvPr userDrawn="1"/>
          </p:nvSpPr>
          <p:spPr bwMode="auto">
            <a:xfrm>
              <a:off x="1328" y="248"/>
              <a:ext cx="36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9" y="7"/>
                </a:cxn>
                <a:cxn ang="0">
                  <a:pos x="19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9" y="26"/>
                </a:cxn>
                <a:cxn ang="0">
                  <a:pos x="19" y="31"/>
                </a:cxn>
                <a:cxn ang="0">
                  <a:pos x="14" y="32"/>
                </a:cxn>
                <a:cxn ang="0">
                  <a:pos x="5" y="23"/>
                </a:cxn>
                <a:cxn ang="0">
                  <a:pos x="5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4" y="26"/>
                    <a:pt x="16" y="26"/>
                  </a:cubicBezTo>
                  <a:cubicBezTo>
                    <a:pt x="17" y="26"/>
                    <a:pt x="18" y="26"/>
                    <a:pt x="19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4" y="32"/>
                  </a:cubicBezTo>
                  <a:cubicBezTo>
                    <a:pt x="6" y="32"/>
                    <a:pt x="5" y="29"/>
                    <a:pt x="5" y="2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1439"/>
            <p:cNvSpPr>
              <a:spLocks noEditPoints="1"/>
            </p:cNvSpPr>
            <p:nvPr userDrawn="1"/>
          </p:nvSpPr>
          <p:spPr bwMode="auto">
            <a:xfrm>
              <a:off x="1374" y="244"/>
              <a:ext cx="16" cy="68"/>
            </a:xfrm>
            <a:custGeom>
              <a:avLst/>
              <a:gdLst/>
              <a:ahLst/>
              <a:cxnLst>
                <a:cxn ang="0">
                  <a:pos x="16" y="12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2"/>
                </a:cxn>
                <a:cxn ang="0">
                  <a:pos x="0" y="18"/>
                </a:cxn>
                <a:cxn ang="0">
                  <a:pos x="16" y="18"/>
                </a:cxn>
                <a:cxn ang="0">
                  <a:pos x="16" y="66"/>
                </a:cxn>
                <a:cxn ang="0">
                  <a:pos x="0" y="66"/>
                </a:cxn>
                <a:cxn ang="0">
                  <a:pos x="0" y="18"/>
                </a:cxn>
              </a:cxnLst>
              <a:rect l="0" t="0" r="r" b="b"/>
              <a:pathLst>
                <a:path w="16" h="66">
                  <a:moveTo>
                    <a:pt x="16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2"/>
                  </a:lnTo>
                  <a:close/>
                  <a:moveTo>
                    <a:pt x="0" y="18"/>
                  </a:moveTo>
                  <a:lnTo>
                    <a:pt x="16" y="18"/>
                  </a:lnTo>
                  <a:lnTo>
                    <a:pt x="16" y="66"/>
                  </a:lnTo>
                  <a:lnTo>
                    <a:pt x="0" y="6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1440"/>
            <p:cNvSpPr>
              <a:spLocks noEditPoints="1"/>
            </p:cNvSpPr>
            <p:nvPr userDrawn="1"/>
          </p:nvSpPr>
          <p:spPr bwMode="auto">
            <a:xfrm>
              <a:off x="1398" y="262"/>
              <a:ext cx="60" cy="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4" y="0"/>
                </a:cxn>
                <a:cxn ang="0">
                  <a:pos x="28" y="12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14" y="6"/>
                </a:cxn>
                <a:cxn ang="0">
                  <a:pos x="9" y="12"/>
                </a:cxn>
                <a:cxn ang="0">
                  <a:pos x="14" y="19"/>
                </a:cxn>
                <a:cxn ang="0">
                  <a:pos x="20" y="12"/>
                </a:cxn>
              </a:cxnLst>
              <a:rect l="0" t="0" r="r" b="b"/>
              <a:pathLst>
                <a:path w="28" h="25">
                  <a:moveTo>
                    <a:pt x="0" y="12"/>
                  </a:moveTo>
                  <a:cubicBezTo>
                    <a:pt x="0" y="4"/>
                    <a:pt x="6" y="0"/>
                    <a:pt x="14" y="0"/>
                  </a:cubicBezTo>
                  <a:cubicBezTo>
                    <a:pt x="22" y="0"/>
                    <a:pt x="28" y="4"/>
                    <a:pt x="28" y="12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lose/>
                  <a:moveTo>
                    <a:pt x="20" y="12"/>
                  </a:moveTo>
                  <a:cubicBezTo>
                    <a:pt x="20" y="9"/>
                    <a:pt x="18" y="6"/>
                    <a:pt x="14" y="6"/>
                  </a:cubicBezTo>
                  <a:cubicBezTo>
                    <a:pt x="11" y="6"/>
                    <a:pt x="9" y="9"/>
                    <a:pt x="9" y="12"/>
                  </a:cubicBezTo>
                  <a:cubicBezTo>
                    <a:pt x="9" y="16"/>
                    <a:pt x="11" y="19"/>
                    <a:pt x="14" y="19"/>
                  </a:cubicBezTo>
                  <a:cubicBezTo>
                    <a:pt x="18" y="19"/>
                    <a:pt x="20" y="16"/>
                    <a:pt x="20" y="1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Freeform 1441"/>
            <p:cNvSpPr>
              <a:spLocks/>
            </p:cNvSpPr>
            <p:nvPr userDrawn="1"/>
          </p:nvSpPr>
          <p:spPr bwMode="auto">
            <a:xfrm>
              <a:off x="1463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1442"/>
            <p:cNvSpPr>
              <a:spLocks noEditPoints="1"/>
            </p:cNvSpPr>
            <p:nvPr userDrawn="1"/>
          </p:nvSpPr>
          <p:spPr bwMode="auto">
            <a:xfrm>
              <a:off x="1519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2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2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9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2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2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1443"/>
            <p:cNvSpPr>
              <a:spLocks noChangeArrowheads="1"/>
            </p:cNvSpPr>
            <p:nvPr userDrawn="1"/>
          </p:nvSpPr>
          <p:spPr bwMode="auto">
            <a:xfrm>
              <a:off x="1579" y="242"/>
              <a:ext cx="16" cy="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1444"/>
            <p:cNvSpPr>
              <a:spLocks/>
            </p:cNvSpPr>
            <p:nvPr userDrawn="1"/>
          </p:nvSpPr>
          <p:spPr bwMode="auto">
            <a:xfrm>
              <a:off x="994" y="334"/>
              <a:ext cx="42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0"/>
                </a:cxn>
                <a:cxn ang="0">
                  <a:pos x="42" y="13"/>
                </a:cxn>
                <a:cxn ang="0">
                  <a:pos x="16" y="13"/>
                </a:cxn>
                <a:cxn ang="0">
                  <a:pos x="16" y="27"/>
                </a:cxn>
                <a:cxn ang="0">
                  <a:pos x="42" y="27"/>
                </a:cxn>
                <a:cxn ang="0">
                  <a:pos x="42" y="39"/>
                </a:cxn>
                <a:cxn ang="0">
                  <a:pos x="16" y="39"/>
                </a:cxn>
                <a:cxn ang="0">
                  <a:pos x="16" y="65"/>
                </a:cxn>
                <a:cxn ang="0">
                  <a:pos x="0" y="65"/>
                </a:cxn>
                <a:cxn ang="0">
                  <a:pos x="0" y="0"/>
                </a:cxn>
              </a:cxnLst>
              <a:rect l="0" t="0" r="r" b="b"/>
              <a:pathLst>
                <a:path w="42" h="65">
                  <a:moveTo>
                    <a:pt x="0" y="0"/>
                  </a:moveTo>
                  <a:lnTo>
                    <a:pt x="42" y="0"/>
                  </a:lnTo>
                  <a:lnTo>
                    <a:pt x="42" y="13"/>
                  </a:lnTo>
                  <a:lnTo>
                    <a:pt x="16" y="13"/>
                  </a:lnTo>
                  <a:lnTo>
                    <a:pt x="16" y="27"/>
                  </a:lnTo>
                  <a:lnTo>
                    <a:pt x="42" y="27"/>
                  </a:lnTo>
                  <a:lnTo>
                    <a:pt x="42" y="39"/>
                  </a:lnTo>
                  <a:lnTo>
                    <a:pt x="16" y="39"/>
                  </a:lnTo>
                  <a:lnTo>
                    <a:pt x="16" y="65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1445"/>
            <p:cNvSpPr>
              <a:spLocks noEditPoints="1"/>
            </p:cNvSpPr>
            <p:nvPr userDrawn="1"/>
          </p:nvSpPr>
          <p:spPr bwMode="auto">
            <a:xfrm>
              <a:off x="1046" y="330"/>
              <a:ext cx="16" cy="69"/>
            </a:xfrm>
            <a:custGeom>
              <a:avLst/>
              <a:gdLst/>
              <a:ahLst/>
              <a:cxnLst>
                <a:cxn ang="0">
                  <a:pos x="16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3"/>
                </a:cxn>
                <a:cxn ang="0">
                  <a:pos x="0" y="21"/>
                </a:cxn>
                <a:cxn ang="0">
                  <a:pos x="16" y="21"/>
                </a:cxn>
                <a:cxn ang="0">
                  <a:pos x="16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6" h="69">
                  <a:moveTo>
                    <a:pt x="16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3"/>
                  </a:lnTo>
                  <a:close/>
                  <a:moveTo>
                    <a:pt x="0" y="21"/>
                  </a:moveTo>
                  <a:lnTo>
                    <a:pt x="16" y="21"/>
                  </a:lnTo>
                  <a:lnTo>
                    <a:pt x="16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1446"/>
            <p:cNvSpPr>
              <a:spLocks/>
            </p:cNvSpPr>
            <p:nvPr userDrawn="1"/>
          </p:nvSpPr>
          <p:spPr bwMode="auto">
            <a:xfrm>
              <a:off x="1072" y="349"/>
              <a:ext cx="52" cy="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0" y="2"/>
                    <a:pt x="13" y="0"/>
                    <a:pt x="17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9" y="9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1447"/>
            <p:cNvSpPr>
              <a:spLocks noEditPoints="1"/>
            </p:cNvSpPr>
            <p:nvPr userDrawn="1"/>
          </p:nvSpPr>
          <p:spPr bwMode="auto">
            <a:xfrm>
              <a:off x="1130" y="349"/>
              <a:ext cx="48" cy="52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6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1448"/>
            <p:cNvSpPr>
              <a:spLocks/>
            </p:cNvSpPr>
            <p:nvPr userDrawn="1"/>
          </p:nvSpPr>
          <p:spPr bwMode="auto">
            <a:xfrm>
              <a:off x="1188" y="349"/>
              <a:ext cx="50" cy="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1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10"/>
                </a:cxn>
                <a:cxn ang="0">
                  <a:pos x="25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5" h="25">
                  <a:moveTo>
                    <a:pt x="0" y="1"/>
                  </a:moveTo>
                  <a:cubicBezTo>
                    <a:pt x="7" y="1"/>
                    <a:pt x="7" y="1"/>
                    <a:pt x="7" y="1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2"/>
                    <a:pt x="12" y="0"/>
                    <a:pt x="16" y="0"/>
                  </a:cubicBezTo>
                  <a:cubicBezTo>
                    <a:pt x="23" y="0"/>
                    <a:pt x="25" y="5"/>
                    <a:pt x="25" y="1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1449"/>
            <p:cNvSpPr>
              <a:spLocks/>
            </p:cNvSpPr>
            <p:nvPr userDrawn="1"/>
          </p:nvSpPr>
          <p:spPr bwMode="auto">
            <a:xfrm>
              <a:off x="1246" y="349"/>
              <a:ext cx="40" cy="52"/>
            </a:xfrm>
            <a:custGeom>
              <a:avLst/>
              <a:gdLst/>
              <a:ahLst/>
              <a:cxnLst>
                <a:cxn ang="0">
                  <a:pos x="19" y="8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5" y="19"/>
                </a:cxn>
                <a:cxn ang="0">
                  <a:pos x="20" y="18"/>
                </a:cxn>
                <a:cxn ang="0">
                  <a:pos x="20" y="24"/>
                </a:cxn>
                <a:cxn ang="0">
                  <a:pos x="13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0" y="1"/>
                </a:cxn>
                <a:cxn ang="0">
                  <a:pos x="19" y="8"/>
                </a:cxn>
              </a:cxnLst>
              <a:rect l="0" t="0" r="r" b="b"/>
              <a:pathLst>
                <a:path w="20" h="25">
                  <a:moveTo>
                    <a:pt x="19" y="8"/>
                  </a:moveTo>
                  <a:cubicBezTo>
                    <a:pt x="18" y="7"/>
                    <a:pt x="16" y="6"/>
                    <a:pt x="14" y="6"/>
                  </a:cubicBezTo>
                  <a:cubicBezTo>
                    <a:pt x="11" y="6"/>
                    <a:pt x="8" y="9"/>
                    <a:pt x="8" y="13"/>
                  </a:cubicBezTo>
                  <a:cubicBezTo>
                    <a:pt x="8" y="17"/>
                    <a:pt x="11" y="19"/>
                    <a:pt x="15" y="19"/>
                  </a:cubicBezTo>
                  <a:cubicBezTo>
                    <a:pt x="17" y="19"/>
                    <a:pt x="19" y="19"/>
                    <a:pt x="20" y="18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8" y="25"/>
                    <a:pt x="16" y="25"/>
                    <a:pt x="13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16" y="0"/>
                    <a:pt x="18" y="1"/>
                    <a:pt x="20" y="1"/>
                  </a:cubicBezTo>
                  <a:lnTo>
                    <a:pt x="19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1450"/>
            <p:cNvSpPr>
              <a:spLocks noEditPoints="1"/>
            </p:cNvSpPr>
            <p:nvPr userDrawn="1"/>
          </p:nvSpPr>
          <p:spPr bwMode="auto">
            <a:xfrm>
              <a:off x="1290" y="349"/>
              <a:ext cx="50" cy="52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15" y="20"/>
                </a:cxn>
                <a:cxn ang="0">
                  <a:pos x="23" y="18"/>
                </a:cxn>
                <a:cxn ang="0">
                  <a:pos x="23" y="24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5" y="14"/>
                </a:cxn>
                <a:cxn ang="0">
                  <a:pos x="25" y="15"/>
                </a:cxn>
                <a:cxn ang="0">
                  <a:pos x="8" y="15"/>
                </a:cxn>
                <a:cxn ang="0">
                  <a:pos x="17" y="10"/>
                </a:cxn>
                <a:cxn ang="0">
                  <a:pos x="13" y="5"/>
                </a:cxn>
                <a:cxn ang="0">
                  <a:pos x="8" y="10"/>
                </a:cxn>
                <a:cxn ang="0">
                  <a:pos x="17" y="10"/>
                </a:cxn>
              </a:cxnLst>
              <a:rect l="0" t="0" r="r" b="b"/>
              <a:pathLst>
                <a:path w="25" h="25">
                  <a:moveTo>
                    <a:pt x="8" y="15"/>
                  </a:moveTo>
                  <a:cubicBezTo>
                    <a:pt x="9" y="18"/>
                    <a:pt x="11" y="20"/>
                    <a:pt x="15" y="20"/>
                  </a:cubicBezTo>
                  <a:cubicBezTo>
                    <a:pt x="18" y="20"/>
                    <a:pt x="20" y="19"/>
                    <a:pt x="23" y="18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0" y="25"/>
                    <a:pt x="17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5" y="0"/>
                    <a:pt x="13" y="0"/>
                  </a:cubicBezTo>
                  <a:cubicBezTo>
                    <a:pt x="22" y="0"/>
                    <a:pt x="25" y="6"/>
                    <a:pt x="25" y="14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8" y="15"/>
                  </a:lnTo>
                  <a:close/>
                  <a:moveTo>
                    <a:pt x="17" y="10"/>
                  </a:moveTo>
                  <a:cubicBezTo>
                    <a:pt x="17" y="8"/>
                    <a:pt x="16" y="5"/>
                    <a:pt x="13" y="5"/>
                  </a:cubicBezTo>
                  <a:cubicBezTo>
                    <a:pt x="10" y="5"/>
                    <a:pt x="8" y="8"/>
                    <a:pt x="8" y="10"/>
                  </a:cubicBezTo>
                  <a:lnTo>
                    <a:pt x="17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Freeform 1451"/>
            <p:cNvSpPr>
              <a:spLocks/>
            </p:cNvSpPr>
            <p:nvPr userDrawn="1"/>
          </p:nvSpPr>
          <p:spPr bwMode="auto">
            <a:xfrm>
              <a:off x="1372" y="332"/>
              <a:ext cx="56" cy="68"/>
            </a:xfrm>
            <a:custGeom>
              <a:avLst/>
              <a:gdLst/>
              <a:ahLst/>
              <a:cxnLst>
                <a:cxn ang="0">
                  <a:pos x="28" y="32"/>
                </a:cxn>
                <a:cxn ang="0">
                  <a:pos x="19" y="33"/>
                </a:cxn>
                <a:cxn ang="0">
                  <a:pos x="0" y="17"/>
                </a:cxn>
                <a:cxn ang="0">
                  <a:pos x="19" y="0"/>
                </a:cxn>
                <a:cxn ang="0">
                  <a:pos x="28" y="2"/>
                </a:cxn>
                <a:cxn ang="0">
                  <a:pos x="27" y="9"/>
                </a:cxn>
                <a:cxn ang="0">
                  <a:pos x="19" y="6"/>
                </a:cxn>
                <a:cxn ang="0">
                  <a:pos x="9" y="17"/>
                </a:cxn>
                <a:cxn ang="0">
                  <a:pos x="20" y="27"/>
                </a:cxn>
                <a:cxn ang="0">
                  <a:pos x="28" y="25"/>
                </a:cxn>
                <a:cxn ang="0">
                  <a:pos x="28" y="32"/>
                </a:cxn>
              </a:cxnLst>
              <a:rect l="0" t="0" r="r" b="b"/>
              <a:pathLst>
                <a:path w="28" h="33">
                  <a:moveTo>
                    <a:pt x="28" y="32"/>
                  </a:moveTo>
                  <a:cubicBezTo>
                    <a:pt x="26" y="32"/>
                    <a:pt x="23" y="33"/>
                    <a:pt x="19" y="33"/>
                  </a:cubicBezTo>
                  <a:cubicBezTo>
                    <a:pt x="10" y="33"/>
                    <a:pt x="0" y="29"/>
                    <a:pt x="0" y="17"/>
                  </a:cubicBezTo>
                  <a:cubicBezTo>
                    <a:pt x="0" y="6"/>
                    <a:pt x="8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3" y="6"/>
                    <a:pt x="9" y="11"/>
                    <a:pt x="9" y="17"/>
                  </a:cubicBezTo>
                  <a:cubicBezTo>
                    <a:pt x="9" y="23"/>
                    <a:pt x="13" y="27"/>
                    <a:pt x="20" y="27"/>
                  </a:cubicBezTo>
                  <a:cubicBezTo>
                    <a:pt x="22" y="27"/>
                    <a:pt x="25" y="26"/>
                    <a:pt x="28" y="25"/>
                  </a:cubicBez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Freeform 1452"/>
            <p:cNvSpPr>
              <a:spLocks noEditPoints="1"/>
            </p:cNvSpPr>
            <p:nvPr userDrawn="1"/>
          </p:nvSpPr>
          <p:spPr bwMode="auto">
            <a:xfrm>
              <a:off x="1432" y="349"/>
              <a:ext cx="57" cy="5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Freeform 1453"/>
            <p:cNvSpPr>
              <a:spLocks/>
            </p:cNvSpPr>
            <p:nvPr userDrawn="1"/>
          </p:nvSpPr>
          <p:spPr bwMode="auto">
            <a:xfrm>
              <a:off x="1495" y="349"/>
              <a:ext cx="34" cy="52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5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Freeform 1454"/>
            <p:cNvSpPr>
              <a:spLocks noEditPoints="1"/>
            </p:cNvSpPr>
            <p:nvPr userDrawn="1"/>
          </p:nvSpPr>
          <p:spPr bwMode="auto">
            <a:xfrm>
              <a:off x="1535" y="349"/>
              <a:ext cx="52" cy="6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7" y="12"/>
                </a:cxn>
                <a:cxn ang="0">
                  <a:pos x="16" y="25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34"/>
                </a:cxn>
                <a:cxn ang="0">
                  <a:pos x="0" y="34"/>
                </a:cxn>
                <a:cxn ang="0">
                  <a:pos x="0" y="1"/>
                </a:cxn>
                <a:cxn ang="0">
                  <a:pos x="13" y="6"/>
                </a:cxn>
                <a:cxn ang="0">
                  <a:pos x="8" y="13"/>
                </a:cxn>
                <a:cxn ang="0">
                  <a:pos x="13" y="19"/>
                </a:cxn>
                <a:cxn ang="0">
                  <a:pos x="18" y="12"/>
                </a:cxn>
                <a:cxn ang="0">
                  <a:pos x="13" y="6"/>
                </a:cxn>
              </a:cxnLst>
              <a:rect l="0" t="0" r="r" b="b"/>
              <a:pathLst>
                <a:path w="27" h="34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3" y="0"/>
                    <a:pt x="27" y="6"/>
                    <a:pt x="27" y="12"/>
                  </a:cubicBezTo>
                  <a:cubicBezTo>
                    <a:pt x="27" y="19"/>
                    <a:pt x="23" y="25"/>
                    <a:pt x="16" y="25"/>
                  </a:cubicBezTo>
                  <a:cubicBezTo>
                    <a:pt x="13" y="25"/>
                    <a:pt x="10" y="24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0" y="34"/>
                    <a:pt x="0" y="34"/>
                    <a:pt x="0" y="34"/>
                  </a:cubicBezTo>
                  <a:lnTo>
                    <a:pt x="0" y="1"/>
                  </a:lnTo>
                  <a:close/>
                  <a:moveTo>
                    <a:pt x="13" y="6"/>
                  </a:move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1" y="19"/>
                    <a:pt x="13" y="19"/>
                  </a:cubicBezTo>
                  <a:cubicBezTo>
                    <a:pt x="16" y="19"/>
                    <a:pt x="18" y="16"/>
                    <a:pt x="18" y="12"/>
                  </a:cubicBezTo>
                  <a:cubicBezTo>
                    <a:pt x="18" y="9"/>
                    <a:pt x="17" y="6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" name="Freeform 1455"/>
            <p:cNvSpPr>
              <a:spLocks noEditPoints="1"/>
            </p:cNvSpPr>
            <p:nvPr userDrawn="1"/>
          </p:nvSpPr>
          <p:spPr bwMode="auto">
            <a:xfrm>
              <a:off x="1593" y="349"/>
              <a:ext cx="56" cy="5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" name="Freeform 1456"/>
            <p:cNvSpPr>
              <a:spLocks/>
            </p:cNvSpPr>
            <p:nvPr userDrawn="1"/>
          </p:nvSpPr>
          <p:spPr bwMode="auto">
            <a:xfrm>
              <a:off x="1655" y="349"/>
              <a:ext cx="36" cy="52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5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17" y="7"/>
                </a:cxn>
              </a:cxnLst>
              <a:rect l="0" t="0" r="r" b="b"/>
              <a:pathLst>
                <a:path w="18" h="25">
                  <a:moveTo>
                    <a:pt x="17" y="7"/>
                  </a:moveTo>
                  <a:cubicBezTo>
                    <a:pt x="16" y="7"/>
                    <a:pt x="16" y="7"/>
                    <a:pt x="15" y="7"/>
                  </a:cubicBezTo>
                  <a:cubicBezTo>
                    <a:pt x="11" y="7"/>
                    <a:pt x="9" y="10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8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5" name="Freeform 1457"/>
            <p:cNvSpPr>
              <a:spLocks noEditPoints="1"/>
            </p:cNvSpPr>
            <p:nvPr userDrawn="1"/>
          </p:nvSpPr>
          <p:spPr bwMode="auto">
            <a:xfrm>
              <a:off x="1693" y="349"/>
              <a:ext cx="48" cy="52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6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5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6" name="Freeform 1458"/>
            <p:cNvSpPr>
              <a:spLocks/>
            </p:cNvSpPr>
            <p:nvPr userDrawn="1"/>
          </p:nvSpPr>
          <p:spPr bwMode="auto">
            <a:xfrm>
              <a:off x="1747" y="334"/>
              <a:ext cx="38" cy="6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8"/>
                </a:cxn>
                <a:cxn ang="0">
                  <a:pos x="4" y="2"/>
                </a:cxn>
                <a:cxn ang="0">
                  <a:pos x="12" y="0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13"/>
                </a:cxn>
                <a:cxn ang="0">
                  <a:pos x="12" y="13"/>
                </a:cxn>
                <a:cxn ang="0">
                  <a:pos x="12" y="22"/>
                </a:cxn>
                <a:cxn ang="0">
                  <a:pos x="16" y="27"/>
                </a:cxn>
                <a:cxn ang="0">
                  <a:pos x="18" y="26"/>
                </a:cxn>
                <a:cxn ang="0">
                  <a:pos x="19" y="32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8"/>
                </a:cxn>
              </a:cxnLst>
              <a:rect l="0" t="0" r="r" b="b"/>
              <a:pathLst>
                <a:path w="19" h="32">
                  <a:moveTo>
                    <a:pt x="0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5"/>
                    <a:pt x="13" y="27"/>
                    <a:pt x="16" y="27"/>
                  </a:cubicBezTo>
                  <a:cubicBezTo>
                    <a:pt x="17" y="27"/>
                    <a:pt x="17" y="26"/>
                    <a:pt x="18" y="26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2"/>
                    <a:pt x="15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7" name="Freeform 1459"/>
            <p:cNvSpPr>
              <a:spLocks noEditPoints="1"/>
            </p:cNvSpPr>
            <p:nvPr userDrawn="1"/>
          </p:nvSpPr>
          <p:spPr bwMode="auto">
            <a:xfrm>
              <a:off x="1791" y="330"/>
              <a:ext cx="18" cy="69"/>
            </a:xfrm>
            <a:custGeom>
              <a:avLst/>
              <a:gdLst/>
              <a:ahLst/>
              <a:cxnLst>
                <a:cxn ang="0">
                  <a:pos x="18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13"/>
                </a:cxn>
                <a:cxn ang="0">
                  <a:pos x="0" y="21"/>
                </a:cxn>
                <a:cxn ang="0">
                  <a:pos x="18" y="21"/>
                </a:cxn>
                <a:cxn ang="0">
                  <a:pos x="18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8" h="69">
                  <a:moveTo>
                    <a:pt x="18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3"/>
                  </a:lnTo>
                  <a:close/>
                  <a:moveTo>
                    <a:pt x="0" y="21"/>
                  </a:moveTo>
                  <a:lnTo>
                    <a:pt x="18" y="21"/>
                  </a:lnTo>
                  <a:lnTo>
                    <a:pt x="18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" name="Freeform 1460"/>
            <p:cNvSpPr>
              <a:spLocks noEditPoints="1"/>
            </p:cNvSpPr>
            <p:nvPr userDrawn="1"/>
          </p:nvSpPr>
          <p:spPr bwMode="auto">
            <a:xfrm>
              <a:off x="1817" y="349"/>
              <a:ext cx="56" cy="5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Freeform 1461"/>
            <p:cNvSpPr>
              <a:spLocks/>
            </p:cNvSpPr>
            <p:nvPr userDrawn="1"/>
          </p:nvSpPr>
          <p:spPr bwMode="auto">
            <a:xfrm>
              <a:off x="1879" y="349"/>
              <a:ext cx="52" cy="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6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6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Freeform 1462"/>
            <p:cNvSpPr>
              <a:spLocks/>
            </p:cNvSpPr>
            <p:nvPr userDrawn="1"/>
          </p:nvSpPr>
          <p:spPr bwMode="auto">
            <a:xfrm>
              <a:off x="990" y="425"/>
              <a:ext cx="48" cy="38"/>
            </a:xfrm>
            <a:custGeom>
              <a:avLst/>
              <a:gdLst/>
              <a:ahLst/>
              <a:cxnLst>
                <a:cxn ang="0">
                  <a:pos x="38" y="38"/>
                </a:cxn>
                <a:cxn ang="0">
                  <a:pos x="34" y="38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6" y="38"/>
                </a:cxn>
                <a:cxn ang="0">
                  <a:pos x="10" y="38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38" y="38"/>
                </a:cxn>
              </a:cxnLst>
              <a:rect l="0" t="0" r="r" b="b"/>
              <a:pathLst>
                <a:path w="48" h="38">
                  <a:moveTo>
                    <a:pt x="38" y="38"/>
                  </a:moveTo>
                  <a:lnTo>
                    <a:pt x="34" y="38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38"/>
                  </a:lnTo>
                  <a:lnTo>
                    <a:pt x="1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" name="Freeform 1463"/>
            <p:cNvSpPr>
              <a:spLocks noEditPoints="1"/>
            </p:cNvSpPr>
            <p:nvPr userDrawn="1"/>
          </p:nvSpPr>
          <p:spPr bwMode="auto">
            <a:xfrm>
              <a:off x="1040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1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1" y="10"/>
                    <a:pt x="11" y="7"/>
                  </a:cubicBezTo>
                  <a:cubicBezTo>
                    <a:pt x="11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2" name="Freeform 1464"/>
            <p:cNvSpPr>
              <a:spLocks/>
            </p:cNvSpPr>
            <p:nvPr userDrawn="1"/>
          </p:nvSpPr>
          <p:spPr bwMode="auto">
            <a:xfrm>
              <a:off x="107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3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3" name="Rectangle 1465"/>
            <p:cNvSpPr>
              <a:spLocks noChangeArrowheads="1"/>
            </p:cNvSpPr>
            <p:nvPr userDrawn="1"/>
          </p:nvSpPr>
          <p:spPr bwMode="auto">
            <a:xfrm>
              <a:off x="1088" y="423"/>
              <a:ext cx="2" cy="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4" name="Freeform 1466"/>
            <p:cNvSpPr>
              <a:spLocks noEditPoints="1"/>
            </p:cNvSpPr>
            <p:nvPr userDrawn="1"/>
          </p:nvSpPr>
          <p:spPr bwMode="auto">
            <a:xfrm>
              <a:off x="1096" y="423"/>
              <a:ext cx="24" cy="40"/>
            </a:xfrm>
            <a:custGeom>
              <a:avLst/>
              <a:gdLst/>
              <a:ahLst/>
              <a:cxnLst>
                <a:cxn ang="0">
                  <a:pos x="12" y="20"/>
                </a:cxn>
                <a:cxn ang="0">
                  <a:pos x="10" y="20"/>
                </a:cxn>
                <a:cxn ang="0">
                  <a:pos x="10" y="17"/>
                </a:cxn>
                <a:cxn ang="0">
                  <a:pos x="10" y="17"/>
                </a:cxn>
                <a:cxn ang="0">
                  <a:pos x="6" y="20"/>
                </a:cxn>
                <a:cxn ang="0">
                  <a:pos x="0" y="13"/>
                </a:cxn>
                <a:cxn ang="0">
                  <a:pos x="6" y="6"/>
                </a:cxn>
                <a:cxn ang="0">
                  <a:pos x="10" y="9"/>
                </a:cxn>
                <a:cxn ang="0">
                  <a:pos x="10" y="9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0"/>
                </a:cxn>
                <a:cxn ang="0">
                  <a:pos x="6" y="19"/>
                </a:cxn>
                <a:cxn ang="0">
                  <a:pos x="10" y="13"/>
                </a:cxn>
                <a:cxn ang="0">
                  <a:pos x="6" y="7"/>
                </a:cxn>
                <a:cxn ang="0">
                  <a:pos x="2" y="13"/>
                </a:cxn>
                <a:cxn ang="0">
                  <a:pos x="6" y="19"/>
                </a:cxn>
              </a:cxnLst>
              <a:rect l="0" t="0" r="r" b="b"/>
              <a:pathLst>
                <a:path w="12" h="20">
                  <a:moveTo>
                    <a:pt x="12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9"/>
                    <a:pt x="8" y="20"/>
                    <a:pt x="6" y="20"/>
                  </a:cubicBezTo>
                  <a:cubicBezTo>
                    <a:pt x="2" y="20"/>
                    <a:pt x="0" y="17"/>
                    <a:pt x="0" y="13"/>
                  </a:cubicBezTo>
                  <a:cubicBezTo>
                    <a:pt x="0" y="9"/>
                    <a:pt x="2" y="6"/>
                    <a:pt x="6" y="6"/>
                  </a:cubicBezTo>
                  <a:cubicBezTo>
                    <a:pt x="8" y="6"/>
                    <a:pt x="10" y="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20"/>
                  </a:lnTo>
                  <a:close/>
                  <a:moveTo>
                    <a:pt x="6" y="19"/>
                  </a:moveTo>
                  <a:cubicBezTo>
                    <a:pt x="9" y="19"/>
                    <a:pt x="10" y="15"/>
                    <a:pt x="10" y="13"/>
                  </a:cubicBezTo>
                  <a:cubicBezTo>
                    <a:pt x="10" y="11"/>
                    <a:pt x="9" y="7"/>
                    <a:pt x="6" y="7"/>
                  </a:cubicBezTo>
                  <a:cubicBezTo>
                    <a:pt x="3" y="7"/>
                    <a:pt x="2" y="10"/>
                    <a:pt x="2" y="13"/>
                  </a:cubicBezTo>
                  <a:cubicBezTo>
                    <a:pt x="2" y="16"/>
                    <a:pt x="3" y="19"/>
                    <a:pt x="6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5" name="Freeform 1467"/>
            <p:cNvSpPr>
              <a:spLocks noEditPoints="1"/>
            </p:cNvSpPr>
            <p:nvPr userDrawn="1"/>
          </p:nvSpPr>
          <p:spPr bwMode="auto">
            <a:xfrm>
              <a:off x="1140" y="425"/>
              <a:ext cx="22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7" y="9"/>
                </a:cxn>
                <a:cxn ang="0">
                  <a:pos x="7" y="9"/>
                </a:cxn>
                <a:cxn ang="0">
                  <a:pos x="11" y="13"/>
                </a:cxn>
                <a:cxn ang="0">
                  <a:pos x="4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2" y="17"/>
                </a:cxn>
                <a:cxn ang="0">
                  <a:pos x="4" y="17"/>
                </a:cxn>
                <a:cxn ang="0">
                  <a:pos x="9" y="13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2" y="17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9" y="5"/>
                </a:cxn>
                <a:cxn ang="0">
                  <a:pos x="5" y="2"/>
                </a:cxn>
                <a:cxn ang="0">
                  <a:pos x="2" y="2"/>
                </a:cxn>
                <a:cxn ang="0">
                  <a:pos x="2" y="8"/>
                </a:cxn>
              </a:cxnLst>
              <a:rect l="0" t="0" r="r" b="b"/>
              <a:pathLst>
                <a:path w="11" h="19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7"/>
                    <a:pt x="9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9" y="9"/>
                    <a:pt x="11" y="11"/>
                    <a:pt x="11" y="13"/>
                  </a:cubicBezTo>
                  <a:cubicBezTo>
                    <a:pt x="11" y="17"/>
                    <a:pt x="8" y="19"/>
                    <a:pt x="4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2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6" y="17"/>
                    <a:pt x="9" y="16"/>
                    <a:pt x="9" y="13"/>
                  </a:cubicBezTo>
                  <a:cubicBezTo>
                    <a:pt x="9" y="10"/>
                    <a:pt x="6" y="10"/>
                    <a:pt x="4" y="10"/>
                  </a:cubicBezTo>
                  <a:cubicBezTo>
                    <a:pt x="2" y="10"/>
                    <a:pt x="2" y="10"/>
                    <a:pt x="2" y="10"/>
                  </a:cubicBezTo>
                  <a:lnTo>
                    <a:pt x="2" y="17"/>
                  </a:lnTo>
                  <a:close/>
                  <a:moveTo>
                    <a:pt x="2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8"/>
                    <a:pt x="9" y="8"/>
                    <a:pt x="9" y="5"/>
                  </a:cubicBezTo>
                  <a:cubicBezTo>
                    <a:pt x="9" y="2"/>
                    <a:pt x="6" y="2"/>
                    <a:pt x="5" y="2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6" name="Freeform 1468"/>
            <p:cNvSpPr>
              <a:spLocks noEditPoints="1"/>
            </p:cNvSpPr>
            <p:nvPr userDrawn="1"/>
          </p:nvSpPr>
          <p:spPr bwMode="auto">
            <a:xfrm>
              <a:off x="1168" y="435"/>
              <a:ext cx="20" cy="28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8" y="11"/>
                </a:cxn>
                <a:cxn ang="0">
                  <a:pos x="4" y="14"/>
                </a:cxn>
                <a:cxn ang="0">
                  <a:pos x="0" y="10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5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10" y="11"/>
                </a:cxn>
                <a:cxn ang="0">
                  <a:pos x="10" y="14"/>
                </a:cxn>
                <a:cxn ang="0">
                  <a:pos x="8" y="14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8" y="7"/>
                </a:cxn>
                <a:cxn ang="0">
                  <a:pos x="1" y="10"/>
                </a:cxn>
                <a:cxn ang="0">
                  <a:pos x="4" y="13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10" h="14">
                  <a:moveTo>
                    <a:pt x="8" y="11"/>
                  </a:moveTo>
                  <a:cubicBezTo>
                    <a:pt x="8" y="11"/>
                    <a:pt x="8" y="11"/>
                    <a:pt x="8" y="11"/>
                  </a:cubicBezTo>
                  <a:cubicBezTo>
                    <a:pt x="7" y="13"/>
                    <a:pt x="6" y="14"/>
                    <a:pt x="4" y="14"/>
                  </a:cubicBezTo>
                  <a:cubicBezTo>
                    <a:pt x="0" y="14"/>
                    <a:pt x="0" y="11"/>
                    <a:pt x="0" y="10"/>
                  </a:cubicBezTo>
                  <a:cubicBezTo>
                    <a:pt x="0" y="6"/>
                    <a:pt x="4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3"/>
                    <a:pt x="7" y="1"/>
                    <a:pt x="5" y="1"/>
                  </a:cubicBezTo>
                  <a:cubicBezTo>
                    <a:pt x="4" y="1"/>
                    <a:pt x="2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4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10" y="13"/>
                    <a:pt x="10" y="14"/>
                  </a:cubicBezTo>
                  <a:cubicBezTo>
                    <a:pt x="8" y="14"/>
                    <a:pt x="8" y="14"/>
                    <a:pt x="8" y="14"/>
                  </a:cubicBezTo>
                  <a:lnTo>
                    <a:pt x="8" y="11"/>
                  </a:lnTo>
                  <a:close/>
                  <a:moveTo>
                    <a:pt x="8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5" y="7"/>
                    <a:pt x="1" y="7"/>
                    <a:pt x="1" y="10"/>
                  </a:cubicBezTo>
                  <a:cubicBezTo>
                    <a:pt x="1" y="12"/>
                    <a:pt x="3" y="13"/>
                    <a:pt x="4" y="13"/>
                  </a:cubicBezTo>
                  <a:cubicBezTo>
                    <a:pt x="8" y="13"/>
                    <a:pt x="8" y="9"/>
                    <a:pt x="8" y="8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" name="Freeform 1469"/>
            <p:cNvSpPr>
              <a:spLocks/>
            </p:cNvSpPr>
            <p:nvPr userDrawn="1"/>
          </p:nvSpPr>
          <p:spPr bwMode="auto">
            <a:xfrm>
              <a:off x="1194" y="435"/>
              <a:ext cx="2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1" y="5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6"/>
                </a:cxn>
                <a:cxn ang="0">
                  <a:pos x="6" y="1"/>
                </a:cxn>
                <a:cxn ang="0">
                  <a:pos x="2" y="6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11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6" y="0"/>
                  </a:cubicBezTo>
                  <a:cubicBezTo>
                    <a:pt x="9" y="0"/>
                    <a:pt x="11" y="2"/>
                    <a:pt x="11" y="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3"/>
                    <a:pt x="8" y="1"/>
                    <a:pt x="6" y="1"/>
                  </a:cubicBezTo>
                  <a:cubicBezTo>
                    <a:pt x="3" y="1"/>
                    <a:pt x="2" y="4"/>
                    <a:pt x="2" y="6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8" name="Freeform 1470"/>
            <p:cNvSpPr>
              <a:spLocks/>
            </p:cNvSpPr>
            <p:nvPr userDrawn="1"/>
          </p:nvSpPr>
          <p:spPr bwMode="auto">
            <a:xfrm>
              <a:off x="1224" y="423"/>
              <a:ext cx="2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4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20" y="40"/>
                </a:cxn>
                <a:cxn ang="0">
                  <a:pos x="16" y="40"/>
                </a:cxn>
                <a:cxn ang="0">
                  <a:pos x="2" y="26"/>
                </a:cxn>
                <a:cxn ang="0">
                  <a:pos x="2" y="40"/>
                </a:cxn>
                <a:cxn ang="0">
                  <a:pos x="0" y="40"/>
                </a:cxn>
                <a:cxn ang="0">
                  <a:pos x="0" y="0"/>
                </a:cxn>
              </a:cxnLst>
              <a:rect l="0" t="0" r="r" b="b"/>
              <a:pathLst>
                <a:path w="20" h="40">
                  <a:moveTo>
                    <a:pt x="0" y="0"/>
                  </a:moveTo>
                  <a:lnTo>
                    <a:pt x="2" y="0"/>
                  </a:lnTo>
                  <a:lnTo>
                    <a:pt x="2" y="24"/>
                  </a:lnTo>
                  <a:lnTo>
                    <a:pt x="14" y="12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20" y="40"/>
                  </a:lnTo>
                  <a:lnTo>
                    <a:pt x="16" y="40"/>
                  </a:lnTo>
                  <a:lnTo>
                    <a:pt x="2" y="26"/>
                  </a:lnTo>
                  <a:lnTo>
                    <a:pt x="2" y="40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9" name="Freeform 1471"/>
            <p:cNvSpPr>
              <a:spLocks/>
            </p:cNvSpPr>
            <p:nvPr userDrawn="1"/>
          </p:nvSpPr>
          <p:spPr bwMode="auto">
            <a:xfrm>
              <a:off x="1262" y="425"/>
              <a:ext cx="30" cy="38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9" y="10"/>
                </a:cxn>
                <a:cxn ang="0">
                  <a:pos x="9" y="9"/>
                </a:cxn>
                <a:cxn ang="0">
                  <a:pos x="15" y="9"/>
                </a:cxn>
                <a:cxn ang="0">
                  <a:pos x="15" y="18"/>
                </a:cxn>
                <a:cxn ang="0">
                  <a:pos x="9" y="19"/>
                </a:cxn>
                <a:cxn ang="0">
                  <a:pos x="0" y="9"/>
                </a:cxn>
                <a:cxn ang="0">
                  <a:pos x="9" y="0"/>
                </a:cxn>
                <a:cxn ang="0">
                  <a:pos x="14" y="1"/>
                </a:cxn>
                <a:cxn ang="0">
                  <a:pos x="14" y="3"/>
                </a:cxn>
                <a:cxn ang="0">
                  <a:pos x="9" y="2"/>
                </a:cxn>
                <a:cxn ang="0">
                  <a:pos x="2" y="9"/>
                </a:cxn>
                <a:cxn ang="0">
                  <a:pos x="9" y="17"/>
                </a:cxn>
                <a:cxn ang="0">
                  <a:pos x="13" y="17"/>
                </a:cxn>
                <a:cxn ang="0">
                  <a:pos x="13" y="10"/>
                </a:cxn>
              </a:cxnLst>
              <a:rect l="0" t="0" r="r" b="b"/>
              <a:pathLst>
                <a:path w="15" h="19">
                  <a:moveTo>
                    <a:pt x="13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3" y="19"/>
                    <a:pt x="11" y="19"/>
                    <a:pt x="9" y="19"/>
                  </a:cubicBezTo>
                  <a:cubicBezTo>
                    <a:pt x="3" y="19"/>
                    <a:pt x="0" y="15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1" y="0"/>
                    <a:pt x="13" y="0"/>
                    <a:pt x="14" y="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4" y="2"/>
                    <a:pt x="2" y="5"/>
                    <a:pt x="2" y="9"/>
                  </a:cubicBezTo>
                  <a:cubicBezTo>
                    <a:pt x="2" y="14"/>
                    <a:pt x="4" y="17"/>
                    <a:pt x="9" y="17"/>
                  </a:cubicBezTo>
                  <a:cubicBezTo>
                    <a:pt x="10" y="17"/>
                    <a:pt x="12" y="17"/>
                    <a:pt x="13" y="17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0" name="Freeform 1472"/>
            <p:cNvSpPr>
              <a:spLocks/>
            </p:cNvSpPr>
            <p:nvPr userDrawn="1"/>
          </p:nvSpPr>
          <p:spPr bwMode="auto">
            <a:xfrm>
              <a:off x="130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5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5" y="2"/>
                    <a:pt x="5" y="2"/>
                  </a:cubicBezTo>
                  <a:cubicBezTo>
                    <a:pt x="2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" name="Freeform 1473"/>
            <p:cNvSpPr>
              <a:spLocks noEditPoints="1"/>
            </p:cNvSpPr>
            <p:nvPr userDrawn="1"/>
          </p:nvSpPr>
          <p:spPr bwMode="auto">
            <a:xfrm>
              <a:off x="1314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2" name="Freeform 1474"/>
            <p:cNvSpPr>
              <a:spLocks/>
            </p:cNvSpPr>
            <p:nvPr userDrawn="1"/>
          </p:nvSpPr>
          <p:spPr bwMode="auto">
            <a:xfrm>
              <a:off x="1344" y="435"/>
              <a:ext cx="20" cy="28"/>
            </a:xfrm>
            <a:custGeom>
              <a:avLst/>
              <a:gdLst/>
              <a:ahLst/>
              <a:cxnLst>
                <a:cxn ang="0">
                  <a:pos x="11" y="10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11"/>
                </a:cxn>
                <a:cxn ang="0">
                  <a:pos x="9" y="11"/>
                </a:cxn>
                <a:cxn ang="0">
                  <a:pos x="5" y="14"/>
                </a:cxn>
                <a:cxn ang="0">
                  <a:pos x="0" y="9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8"/>
                </a:cxn>
                <a:cxn ang="0">
                  <a:pos x="5" y="13"/>
                </a:cxn>
                <a:cxn ang="0">
                  <a:pos x="9" y="8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10"/>
                </a:cxn>
              </a:cxnLst>
              <a:rect l="0" t="0" r="r" b="b"/>
              <a:pathLst>
                <a:path w="11" h="14">
                  <a:moveTo>
                    <a:pt x="11" y="10"/>
                  </a:moveTo>
                  <a:cubicBezTo>
                    <a:pt x="11" y="11"/>
                    <a:pt x="11" y="13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2"/>
                    <a:pt x="7" y="14"/>
                    <a:pt x="5" y="14"/>
                  </a:cubicBezTo>
                  <a:cubicBezTo>
                    <a:pt x="1" y="14"/>
                    <a:pt x="0" y="12"/>
                    <a:pt x="0" y="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3" y="13"/>
                    <a:pt x="5" y="13"/>
                  </a:cubicBezTo>
                  <a:cubicBezTo>
                    <a:pt x="8" y="13"/>
                    <a:pt x="9" y="10"/>
                    <a:pt x="9" y="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1" y="0"/>
                    <a:pt x="11" y="0"/>
                  </a:cubicBezTo>
                  <a:lnTo>
                    <a:pt x="1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" name="Freeform 1475"/>
            <p:cNvSpPr>
              <a:spLocks noEditPoints="1"/>
            </p:cNvSpPr>
            <p:nvPr userDrawn="1"/>
          </p:nvSpPr>
          <p:spPr bwMode="auto">
            <a:xfrm>
              <a:off x="1372" y="435"/>
              <a:ext cx="24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2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3" y="0"/>
                    <a:pt x="6" y="0"/>
                  </a:cubicBez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4" y="14"/>
                    <a:pt x="3" y="13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6" y="1"/>
                  </a:moveTo>
                  <a:cubicBezTo>
                    <a:pt x="3" y="1"/>
                    <a:pt x="2" y="5"/>
                    <a:pt x="2" y="7"/>
                  </a:cubicBezTo>
                  <a:cubicBezTo>
                    <a:pt x="2" y="9"/>
                    <a:pt x="3" y="13"/>
                    <a:pt x="6" y="13"/>
                  </a:cubicBez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4" name="Freeform 1476"/>
            <p:cNvSpPr>
              <a:spLocks noEditPoints="1"/>
            </p:cNvSpPr>
            <p:nvPr userDrawn="1"/>
          </p:nvSpPr>
          <p:spPr bwMode="auto">
            <a:xfrm>
              <a:off x="257" y="248"/>
              <a:ext cx="212" cy="211"/>
            </a:xfrm>
            <a:custGeom>
              <a:avLst/>
              <a:gdLst/>
              <a:ahLst/>
              <a:cxnLst>
                <a:cxn ang="0">
                  <a:pos x="106" y="3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76" y="0"/>
                </a:cxn>
                <a:cxn ang="0">
                  <a:pos x="106" y="30"/>
                </a:cxn>
                <a:cxn ang="0">
                  <a:pos x="29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9" y="0"/>
                </a:cxn>
                <a:cxn ang="0">
                  <a:pos x="76" y="106"/>
                </a:cxn>
                <a:cxn ang="0">
                  <a:pos x="106" y="106"/>
                </a:cxn>
                <a:cxn ang="0">
                  <a:pos x="106" y="106"/>
                </a:cxn>
                <a:cxn ang="0">
                  <a:pos x="106" y="77"/>
                </a:cxn>
                <a:cxn ang="0">
                  <a:pos x="76" y="106"/>
                </a:cxn>
                <a:cxn ang="0">
                  <a:pos x="0" y="77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29" y="106"/>
                </a:cxn>
                <a:cxn ang="0">
                  <a:pos x="0" y="77"/>
                </a:cxn>
              </a:cxnLst>
              <a:rect l="0" t="0" r="r" b="b"/>
              <a:pathLst>
                <a:path w="106" h="106">
                  <a:moveTo>
                    <a:pt x="106" y="30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0" y="6"/>
                    <a:pt x="100" y="16"/>
                    <a:pt x="106" y="30"/>
                  </a:cubicBezTo>
                  <a:close/>
                  <a:moveTo>
                    <a:pt x="2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6" y="16"/>
                    <a:pt x="16" y="6"/>
                    <a:pt x="29" y="0"/>
                  </a:cubicBezTo>
                  <a:close/>
                  <a:moveTo>
                    <a:pt x="76" y="106"/>
                  </a:moveTo>
                  <a:cubicBezTo>
                    <a:pt x="106" y="106"/>
                    <a:pt x="106" y="106"/>
                    <a:pt x="106" y="106"/>
                  </a:cubicBezTo>
                  <a:cubicBezTo>
                    <a:pt x="106" y="106"/>
                    <a:pt x="106" y="106"/>
                    <a:pt x="106" y="106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100" y="90"/>
                    <a:pt x="90" y="101"/>
                    <a:pt x="76" y="106"/>
                  </a:cubicBezTo>
                  <a:close/>
                  <a:moveTo>
                    <a:pt x="0" y="77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29" y="106"/>
                    <a:pt x="29" y="106"/>
                    <a:pt x="29" y="106"/>
                  </a:cubicBezTo>
                  <a:cubicBezTo>
                    <a:pt x="16" y="101"/>
                    <a:pt x="6" y="90"/>
                    <a:pt x="0" y="7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5" name="Freeform 1477"/>
            <p:cNvSpPr>
              <a:spLocks/>
            </p:cNvSpPr>
            <p:nvPr userDrawn="1"/>
          </p:nvSpPr>
          <p:spPr bwMode="auto">
            <a:xfrm>
              <a:off x="295" y="395"/>
              <a:ext cx="56" cy="58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" y="6"/>
                </a:cxn>
                <a:cxn ang="0">
                  <a:pos x="2" y="7"/>
                </a:cxn>
                <a:cxn ang="0">
                  <a:pos x="2" y="7"/>
                </a:cxn>
                <a:cxn ang="0">
                  <a:pos x="11" y="15"/>
                </a:cxn>
                <a:cxn ang="0">
                  <a:pos x="14" y="21"/>
                </a:cxn>
                <a:cxn ang="0">
                  <a:pos x="15" y="24"/>
                </a:cxn>
                <a:cxn ang="0">
                  <a:pos x="17" y="26"/>
                </a:cxn>
                <a:cxn ang="0">
                  <a:pos x="16" y="25"/>
                </a:cxn>
                <a:cxn ang="0">
                  <a:pos x="16" y="26"/>
                </a:cxn>
                <a:cxn ang="0">
                  <a:pos x="18" y="27"/>
                </a:cxn>
                <a:cxn ang="0">
                  <a:pos x="17" y="26"/>
                </a:cxn>
                <a:cxn ang="0">
                  <a:pos x="18" y="28"/>
                </a:cxn>
                <a:cxn ang="0">
                  <a:pos x="18" y="27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2" y="29"/>
                </a:cxn>
                <a:cxn ang="0">
                  <a:pos x="21" y="27"/>
                </a:cxn>
                <a:cxn ang="0">
                  <a:pos x="20" y="26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19" y="24"/>
                </a:cxn>
                <a:cxn ang="0">
                  <a:pos x="20" y="24"/>
                </a:cxn>
                <a:cxn ang="0">
                  <a:pos x="20" y="23"/>
                </a:cxn>
                <a:cxn ang="0">
                  <a:pos x="20" y="21"/>
                </a:cxn>
                <a:cxn ang="0">
                  <a:pos x="23" y="21"/>
                </a:cxn>
                <a:cxn ang="0">
                  <a:pos x="24" y="19"/>
                </a:cxn>
                <a:cxn ang="0">
                  <a:pos x="23" y="17"/>
                </a:cxn>
                <a:cxn ang="0">
                  <a:pos x="26" y="16"/>
                </a:cxn>
                <a:cxn ang="0">
                  <a:pos x="26" y="13"/>
                </a:cxn>
                <a:cxn ang="0">
                  <a:pos x="26" y="11"/>
                </a:cxn>
                <a:cxn ang="0">
                  <a:pos x="27" y="8"/>
                </a:cxn>
                <a:cxn ang="0">
                  <a:pos x="21" y="7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7" y="6"/>
                </a:cxn>
                <a:cxn ang="0">
                  <a:pos x="15" y="3"/>
                </a:cxn>
                <a:cxn ang="0">
                  <a:pos x="12" y="3"/>
                </a:cxn>
                <a:cxn ang="0">
                  <a:pos x="10" y="2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3"/>
                </a:cxn>
              </a:cxnLst>
              <a:rect l="0" t="0" r="r" b="b"/>
              <a:pathLst>
                <a:path w="28" h="29">
                  <a:moveTo>
                    <a:pt x="2" y="3"/>
                  </a:moveTo>
                  <a:cubicBezTo>
                    <a:pt x="2" y="5"/>
                    <a:pt x="2" y="5"/>
                    <a:pt x="1" y="6"/>
                  </a:cubicBezTo>
                  <a:cubicBezTo>
                    <a:pt x="1" y="6"/>
                    <a:pt x="1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9"/>
                    <a:pt x="9" y="13"/>
                    <a:pt x="11" y="15"/>
                  </a:cubicBezTo>
                  <a:cubicBezTo>
                    <a:pt x="12" y="16"/>
                    <a:pt x="13" y="19"/>
                    <a:pt x="14" y="21"/>
                  </a:cubicBezTo>
                  <a:cubicBezTo>
                    <a:pt x="14" y="22"/>
                    <a:pt x="14" y="23"/>
                    <a:pt x="15" y="24"/>
                  </a:cubicBezTo>
                  <a:cubicBezTo>
                    <a:pt x="16" y="24"/>
                    <a:pt x="16" y="24"/>
                    <a:pt x="17" y="26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6" y="26"/>
                    <a:pt x="16" y="26"/>
                  </a:cubicBezTo>
                  <a:cubicBezTo>
                    <a:pt x="17" y="26"/>
                    <a:pt x="17" y="26"/>
                    <a:pt x="18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7"/>
                    <a:pt x="18" y="27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0" y="28"/>
                    <a:pt x="20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0" y="28"/>
                    <a:pt x="22" y="28"/>
                    <a:pt x="21" y="27"/>
                  </a:cubicBezTo>
                  <a:cubicBezTo>
                    <a:pt x="21" y="26"/>
                    <a:pt x="19" y="26"/>
                    <a:pt x="20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4"/>
                    <a:pt x="19" y="24"/>
                  </a:cubicBezTo>
                  <a:cubicBezTo>
                    <a:pt x="19" y="24"/>
                    <a:pt x="20" y="24"/>
                    <a:pt x="20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3" y="24"/>
                    <a:pt x="22" y="22"/>
                    <a:pt x="20" y="21"/>
                  </a:cubicBezTo>
                  <a:cubicBezTo>
                    <a:pt x="22" y="22"/>
                    <a:pt x="22" y="21"/>
                    <a:pt x="23" y="21"/>
                  </a:cubicBezTo>
                  <a:cubicBezTo>
                    <a:pt x="23" y="20"/>
                    <a:pt x="23" y="20"/>
                    <a:pt x="24" y="19"/>
                  </a:cubicBezTo>
                  <a:cubicBezTo>
                    <a:pt x="24" y="18"/>
                    <a:pt x="23" y="18"/>
                    <a:pt x="23" y="17"/>
                  </a:cubicBezTo>
                  <a:cubicBezTo>
                    <a:pt x="24" y="16"/>
                    <a:pt x="25" y="17"/>
                    <a:pt x="26" y="16"/>
                  </a:cubicBezTo>
                  <a:cubicBezTo>
                    <a:pt x="26" y="15"/>
                    <a:pt x="27" y="15"/>
                    <a:pt x="26" y="13"/>
                  </a:cubicBezTo>
                  <a:cubicBezTo>
                    <a:pt x="26" y="12"/>
                    <a:pt x="26" y="12"/>
                    <a:pt x="26" y="11"/>
                  </a:cubicBezTo>
                  <a:cubicBezTo>
                    <a:pt x="27" y="10"/>
                    <a:pt x="28" y="9"/>
                    <a:pt x="27" y="8"/>
                  </a:cubicBezTo>
                  <a:cubicBezTo>
                    <a:pt x="26" y="7"/>
                    <a:pt x="22" y="6"/>
                    <a:pt x="21" y="7"/>
                  </a:cubicBezTo>
                  <a:cubicBezTo>
                    <a:pt x="20" y="6"/>
                    <a:pt x="19" y="6"/>
                    <a:pt x="18" y="6"/>
                  </a:cubicBezTo>
                  <a:cubicBezTo>
                    <a:pt x="18" y="6"/>
                    <a:pt x="17" y="6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5"/>
                    <a:pt x="16" y="4"/>
                    <a:pt x="15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1" y="3"/>
                    <a:pt x="11" y="2"/>
                    <a:pt x="10" y="2"/>
                  </a:cubicBezTo>
                  <a:cubicBezTo>
                    <a:pt x="9" y="2"/>
                    <a:pt x="9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1"/>
                    <a:pt x="5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2" y="1"/>
                    <a:pt x="2" y="1"/>
                    <a:pt x="2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6" name="Freeform 1478"/>
            <p:cNvSpPr>
              <a:spLocks/>
            </p:cNvSpPr>
            <p:nvPr userDrawn="1"/>
          </p:nvSpPr>
          <p:spPr bwMode="auto">
            <a:xfrm>
              <a:off x="295" y="389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7" name="Freeform 1479"/>
            <p:cNvSpPr>
              <a:spLocks/>
            </p:cNvSpPr>
            <p:nvPr userDrawn="1"/>
          </p:nvSpPr>
          <p:spPr bwMode="auto">
            <a:xfrm>
              <a:off x="295" y="389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8" name="Freeform 1480"/>
            <p:cNvSpPr>
              <a:spLocks/>
            </p:cNvSpPr>
            <p:nvPr userDrawn="1"/>
          </p:nvSpPr>
          <p:spPr bwMode="auto">
            <a:xfrm>
              <a:off x="289" y="383"/>
              <a:ext cx="10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0" y="1"/>
                </a:cxn>
              </a:cxnLst>
              <a:rect l="0" t="0" r="r" b="b"/>
              <a:pathLst>
                <a:path w="5" h="2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4" y="1"/>
                    <a:pt x="3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4" y="2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9" name="Freeform 1481"/>
            <p:cNvSpPr>
              <a:spLocks/>
            </p:cNvSpPr>
            <p:nvPr userDrawn="1"/>
          </p:nvSpPr>
          <p:spPr bwMode="auto">
            <a:xfrm>
              <a:off x="289" y="383"/>
              <a:ext cx="10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5" y="3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3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" name="Freeform 1482"/>
            <p:cNvSpPr>
              <a:spLocks/>
            </p:cNvSpPr>
            <p:nvPr userDrawn="1"/>
          </p:nvSpPr>
          <p:spPr bwMode="auto">
            <a:xfrm>
              <a:off x="299" y="387"/>
              <a:ext cx="6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1" name="Freeform 1483"/>
            <p:cNvSpPr>
              <a:spLocks/>
            </p:cNvSpPr>
            <p:nvPr userDrawn="1"/>
          </p:nvSpPr>
          <p:spPr bwMode="auto">
            <a:xfrm>
              <a:off x="299" y="387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1"/>
                    <a:pt x="1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2" name="Freeform 1484"/>
            <p:cNvSpPr>
              <a:spLocks/>
            </p:cNvSpPr>
            <p:nvPr userDrawn="1"/>
          </p:nvSpPr>
          <p:spPr bwMode="auto">
            <a:xfrm>
              <a:off x="307" y="389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3" name="Freeform 1485"/>
            <p:cNvSpPr>
              <a:spLocks/>
            </p:cNvSpPr>
            <p:nvPr userDrawn="1"/>
          </p:nvSpPr>
          <p:spPr bwMode="auto">
            <a:xfrm>
              <a:off x="307" y="389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4" name="Freeform 1486"/>
            <p:cNvSpPr>
              <a:spLocks/>
            </p:cNvSpPr>
            <p:nvPr userDrawn="1"/>
          </p:nvSpPr>
          <p:spPr bwMode="auto">
            <a:xfrm>
              <a:off x="299" y="314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cubicBezTo>
                    <a:pt x="0" y="3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5" name="Freeform 1487"/>
            <p:cNvSpPr>
              <a:spLocks/>
            </p:cNvSpPr>
            <p:nvPr userDrawn="1"/>
          </p:nvSpPr>
          <p:spPr bwMode="auto">
            <a:xfrm>
              <a:off x="299" y="316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6" name="Freeform 1488"/>
            <p:cNvSpPr>
              <a:spLocks/>
            </p:cNvSpPr>
            <p:nvPr userDrawn="1"/>
          </p:nvSpPr>
          <p:spPr bwMode="auto">
            <a:xfrm>
              <a:off x="297" y="302"/>
              <a:ext cx="8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4">
                  <a:moveTo>
                    <a:pt x="2" y="1"/>
                  </a:moveTo>
                  <a:cubicBezTo>
                    <a:pt x="0" y="4"/>
                    <a:pt x="4" y="0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7" name="Freeform 1489"/>
            <p:cNvSpPr>
              <a:spLocks/>
            </p:cNvSpPr>
            <p:nvPr userDrawn="1"/>
          </p:nvSpPr>
          <p:spPr bwMode="auto">
            <a:xfrm>
              <a:off x="299" y="304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" name="Freeform 1490"/>
            <p:cNvSpPr>
              <a:spLocks/>
            </p:cNvSpPr>
            <p:nvPr userDrawn="1"/>
          </p:nvSpPr>
          <p:spPr bwMode="auto">
            <a:xfrm>
              <a:off x="293" y="300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9" name="Freeform 1491"/>
            <p:cNvSpPr>
              <a:spLocks/>
            </p:cNvSpPr>
            <p:nvPr userDrawn="1"/>
          </p:nvSpPr>
          <p:spPr bwMode="auto">
            <a:xfrm>
              <a:off x="293" y="298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0" name="Freeform 1492"/>
            <p:cNvSpPr>
              <a:spLocks/>
            </p:cNvSpPr>
            <p:nvPr userDrawn="1"/>
          </p:nvSpPr>
          <p:spPr bwMode="auto">
            <a:xfrm>
              <a:off x="297" y="284"/>
              <a:ext cx="6" cy="12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2" y="3"/>
                </a:cxn>
                <a:cxn ang="0">
                  <a:pos x="3" y="0"/>
                </a:cxn>
                <a:cxn ang="0">
                  <a:pos x="1" y="2"/>
                </a:cxn>
              </a:cxnLst>
              <a:rect l="0" t="0" r="r" b="b"/>
              <a:pathLst>
                <a:path w="3" h="6">
                  <a:moveTo>
                    <a:pt x="1" y="2"/>
                  </a:moveTo>
                  <a:cubicBezTo>
                    <a:pt x="1" y="3"/>
                    <a:pt x="0" y="6"/>
                    <a:pt x="2" y="3"/>
                  </a:cubicBezTo>
                  <a:cubicBezTo>
                    <a:pt x="3" y="2"/>
                    <a:pt x="2" y="1"/>
                    <a:pt x="3" y="0"/>
                  </a:cubicBezTo>
                  <a:cubicBezTo>
                    <a:pt x="2" y="0"/>
                    <a:pt x="2" y="1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1" name="Freeform 1493"/>
            <p:cNvSpPr>
              <a:spLocks/>
            </p:cNvSpPr>
            <p:nvPr userDrawn="1"/>
          </p:nvSpPr>
          <p:spPr bwMode="auto">
            <a:xfrm>
              <a:off x="299" y="282"/>
              <a:ext cx="4" cy="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3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4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" name="Freeform 1494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1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2" y="2"/>
                    <a:pt x="2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3" name="Freeform 1495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4" name="Freeform 1496"/>
            <p:cNvSpPr>
              <a:spLocks/>
            </p:cNvSpPr>
            <p:nvPr userDrawn="1"/>
          </p:nvSpPr>
          <p:spPr bwMode="auto">
            <a:xfrm>
              <a:off x="295" y="29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" name="Freeform 1497"/>
            <p:cNvSpPr>
              <a:spLocks/>
            </p:cNvSpPr>
            <p:nvPr userDrawn="1"/>
          </p:nvSpPr>
          <p:spPr bwMode="auto">
            <a:xfrm>
              <a:off x="295" y="292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6" name="Freeform 1498"/>
            <p:cNvSpPr>
              <a:spLocks/>
            </p:cNvSpPr>
            <p:nvPr userDrawn="1"/>
          </p:nvSpPr>
          <p:spPr bwMode="auto">
            <a:xfrm>
              <a:off x="291" y="290"/>
              <a:ext cx="4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</a:cxnLst>
              <a:rect l="0" t="0" r="r" b="b"/>
              <a:pathLst>
                <a:path w="2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2" y="0"/>
                    <a:pt x="0" y="4"/>
                  </a:cubicBezTo>
                  <a:cubicBezTo>
                    <a:pt x="1" y="4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7" name="Freeform 1499"/>
            <p:cNvSpPr>
              <a:spLocks/>
            </p:cNvSpPr>
            <p:nvPr userDrawn="1"/>
          </p:nvSpPr>
          <p:spPr bwMode="auto">
            <a:xfrm>
              <a:off x="291" y="296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8" name="Freeform 1500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9" name="Freeform 1501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0" name="Freeform 1502"/>
            <p:cNvSpPr>
              <a:spLocks/>
            </p:cNvSpPr>
            <p:nvPr userDrawn="1"/>
          </p:nvSpPr>
          <p:spPr bwMode="auto">
            <a:xfrm>
              <a:off x="291" y="290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1" name="Freeform 1503"/>
            <p:cNvSpPr>
              <a:spLocks/>
            </p:cNvSpPr>
            <p:nvPr userDrawn="1"/>
          </p:nvSpPr>
          <p:spPr bwMode="auto">
            <a:xfrm>
              <a:off x="289" y="290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2" name="Freeform 1504"/>
            <p:cNvSpPr>
              <a:spLocks/>
            </p:cNvSpPr>
            <p:nvPr userDrawn="1"/>
          </p:nvSpPr>
          <p:spPr bwMode="auto">
            <a:xfrm>
              <a:off x="289" y="292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3" name="Freeform 1505"/>
            <p:cNvSpPr>
              <a:spLocks/>
            </p:cNvSpPr>
            <p:nvPr userDrawn="1"/>
          </p:nvSpPr>
          <p:spPr bwMode="auto">
            <a:xfrm>
              <a:off x="289" y="292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4" name="Freeform 1506"/>
            <p:cNvSpPr>
              <a:spLocks/>
            </p:cNvSpPr>
            <p:nvPr userDrawn="1"/>
          </p:nvSpPr>
          <p:spPr bwMode="auto">
            <a:xfrm>
              <a:off x="285" y="298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5" name="Freeform 1507"/>
            <p:cNvSpPr>
              <a:spLocks/>
            </p:cNvSpPr>
            <p:nvPr userDrawn="1"/>
          </p:nvSpPr>
          <p:spPr bwMode="auto">
            <a:xfrm>
              <a:off x="285" y="296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6" name="Freeform 1508"/>
            <p:cNvSpPr>
              <a:spLocks/>
            </p:cNvSpPr>
            <p:nvPr userDrawn="1"/>
          </p:nvSpPr>
          <p:spPr bwMode="auto">
            <a:xfrm>
              <a:off x="283" y="294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2"/>
                    <a:pt x="1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7" name="Freeform 1509"/>
            <p:cNvSpPr>
              <a:spLocks/>
            </p:cNvSpPr>
            <p:nvPr userDrawn="1"/>
          </p:nvSpPr>
          <p:spPr bwMode="auto">
            <a:xfrm>
              <a:off x="283" y="292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8" name="Freeform 1510"/>
            <p:cNvSpPr>
              <a:spLocks/>
            </p:cNvSpPr>
            <p:nvPr userDrawn="1"/>
          </p:nvSpPr>
          <p:spPr bwMode="auto">
            <a:xfrm>
              <a:off x="285" y="296"/>
              <a:ext cx="4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2"/>
                    <a:pt x="1" y="2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2" y="2"/>
                    <a:pt x="2" y="2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0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9" name="Freeform 1511"/>
            <p:cNvSpPr>
              <a:spLocks/>
            </p:cNvSpPr>
            <p:nvPr userDrawn="1"/>
          </p:nvSpPr>
          <p:spPr bwMode="auto">
            <a:xfrm>
              <a:off x="285" y="296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" name="Freeform 1512"/>
            <p:cNvSpPr>
              <a:spLocks/>
            </p:cNvSpPr>
            <p:nvPr userDrawn="1"/>
          </p:nvSpPr>
          <p:spPr bwMode="auto">
            <a:xfrm>
              <a:off x="279" y="298"/>
              <a:ext cx="4" cy="1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5"/>
                </a:cxn>
                <a:cxn ang="0">
                  <a:pos x="2" y="2"/>
                </a:cxn>
                <a:cxn ang="0">
                  <a:pos x="0" y="4"/>
                </a:cxn>
              </a:cxnLst>
              <a:rect l="0" t="0" r="r" b="b"/>
              <a:pathLst>
                <a:path w="3" h="5">
                  <a:moveTo>
                    <a:pt x="0" y="4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2" y="3"/>
                    <a:pt x="2" y="2"/>
                  </a:cubicBezTo>
                  <a:cubicBezTo>
                    <a:pt x="3" y="0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1" name="Freeform 1513"/>
            <p:cNvSpPr>
              <a:spLocks/>
            </p:cNvSpPr>
            <p:nvPr userDrawn="1"/>
          </p:nvSpPr>
          <p:spPr bwMode="auto">
            <a:xfrm>
              <a:off x="277" y="300"/>
              <a:ext cx="8" cy="1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</a:cxnLst>
              <a:rect l="0" t="0" r="r" b="b"/>
              <a:pathLst>
                <a:path w="4" h="5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3" y="2"/>
                    <a:pt x="3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2"/>
                    <a:pt x="2" y="3"/>
                  </a:cubicBezTo>
                  <a:cubicBezTo>
                    <a:pt x="2" y="3"/>
                    <a:pt x="1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2" name="Freeform 1514"/>
            <p:cNvSpPr>
              <a:spLocks/>
            </p:cNvSpPr>
            <p:nvPr userDrawn="1"/>
          </p:nvSpPr>
          <p:spPr bwMode="auto">
            <a:xfrm>
              <a:off x="413" y="389"/>
              <a:ext cx="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6"/>
                </a:cxn>
              </a:cxnLst>
              <a:rect l="0" t="0" r="r" b="b"/>
              <a:pathLst>
                <a:path w="2" h="8">
                  <a:moveTo>
                    <a:pt x="0" y="6"/>
                  </a:moveTo>
                  <a:cubicBezTo>
                    <a:pt x="0" y="8"/>
                    <a:pt x="2" y="7"/>
                    <a:pt x="2" y="5"/>
                  </a:cubicBezTo>
                  <a:cubicBezTo>
                    <a:pt x="2" y="4"/>
                    <a:pt x="2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0" y="4"/>
                    <a:pt x="0" y="5"/>
                    <a:pt x="0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3" name="Freeform 1515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4" name="Freeform 1516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5" name="Freeform 1517"/>
            <p:cNvSpPr>
              <a:spLocks/>
            </p:cNvSpPr>
            <p:nvPr userDrawn="1"/>
          </p:nvSpPr>
          <p:spPr bwMode="auto">
            <a:xfrm>
              <a:off x="445" y="324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2">
                  <a:moveTo>
                    <a:pt x="0" y="1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6" name="Freeform 1518"/>
            <p:cNvSpPr>
              <a:spLocks/>
            </p:cNvSpPr>
            <p:nvPr userDrawn="1"/>
          </p:nvSpPr>
          <p:spPr bwMode="auto">
            <a:xfrm>
              <a:off x="443" y="324"/>
              <a:ext cx="2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2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7" name="Freeform 1519"/>
            <p:cNvSpPr>
              <a:spLocks/>
            </p:cNvSpPr>
            <p:nvPr userDrawn="1"/>
          </p:nvSpPr>
          <p:spPr bwMode="auto">
            <a:xfrm>
              <a:off x="447" y="316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8" name="Freeform 1520"/>
            <p:cNvSpPr>
              <a:spLocks/>
            </p:cNvSpPr>
            <p:nvPr userDrawn="1"/>
          </p:nvSpPr>
          <p:spPr bwMode="auto">
            <a:xfrm>
              <a:off x="447" y="316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9" name="Freeform 1521"/>
            <p:cNvSpPr>
              <a:spLocks/>
            </p:cNvSpPr>
            <p:nvPr userDrawn="1"/>
          </p:nvSpPr>
          <p:spPr bwMode="auto">
            <a:xfrm>
              <a:off x="443" y="304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0" name="Freeform 1522"/>
            <p:cNvSpPr>
              <a:spLocks/>
            </p:cNvSpPr>
            <p:nvPr userDrawn="1"/>
          </p:nvSpPr>
          <p:spPr bwMode="auto">
            <a:xfrm>
              <a:off x="443" y="304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1" name="Freeform 1523"/>
            <p:cNvSpPr>
              <a:spLocks/>
            </p:cNvSpPr>
            <p:nvPr userDrawn="1"/>
          </p:nvSpPr>
          <p:spPr bwMode="auto">
            <a:xfrm>
              <a:off x="445" y="304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" name="Freeform 1524"/>
            <p:cNvSpPr>
              <a:spLocks/>
            </p:cNvSpPr>
            <p:nvPr userDrawn="1"/>
          </p:nvSpPr>
          <p:spPr bwMode="auto">
            <a:xfrm>
              <a:off x="445" y="302"/>
              <a:ext cx="4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</a:cxnLst>
              <a:rect l="0" t="0" r="r" b="b"/>
              <a:pathLst>
                <a:path h="4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" name="Freeform 1525"/>
            <p:cNvSpPr>
              <a:spLocks/>
            </p:cNvSpPr>
            <p:nvPr userDrawn="1"/>
          </p:nvSpPr>
          <p:spPr bwMode="auto">
            <a:xfrm>
              <a:off x="439" y="294"/>
              <a:ext cx="4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3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4"/>
                    <a:pt x="2" y="4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4" name="Freeform 1526"/>
            <p:cNvSpPr>
              <a:spLocks/>
            </p:cNvSpPr>
            <p:nvPr userDrawn="1"/>
          </p:nvSpPr>
          <p:spPr bwMode="auto">
            <a:xfrm>
              <a:off x="439" y="294"/>
              <a:ext cx="4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5" name="Freeform 1527"/>
            <p:cNvSpPr>
              <a:spLocks/>
            </p:cNvSpPr>
            <p:nvPr userDrawn="1"/>
          </p:nvSpPr>
          <p:spPr bwMode="auto">
            <a:xfrm>
              <a:off x="437" y="292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" name="Freeform 1528"/>
            <p:cNvSpPr>
              <a:spLocks/>
            </p:cNvSpPr>
            <p:nvPr userDrawn="1"/>
          </p:nvSpPr>
          <p:spPr bwMode="auto">
            <a:xfrm>
              <a:off x="435" y="290"/>
              <a:ext cx="6" cy="6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7" name="Freeform 1529"/>
            <p:cNvSpPr>
              <a:spLocks/>
            </p:cNvSpPr>
            <p:nvPr userDrawn="1"/>
          </p:nvSpPr>
          <p:spPr bwMode="auto">
            <a:xfrm>
              <a:off x="437" y="290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8" name="Freeform 1530"/>
            <p:cNvSpPr>
              <a:spLocks/>
            </p:cNvSpPr>
            <p:nvPr userDrawn="1"/>
          </p:nvSpPr>
          <p:spPr bwMode="auto">
            <a:xfrm>
              <a:off x="437" y="290"/>
              <a:ext cx="4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9" name="Freeform 1531"/>
            <p:cNvSpPr>
              <a:spLocks/>
            </p:cNvSpPr>
            <p:nvPr userDrawn="1"/>
          </p:nvSpPr>
          <p:spPr bwMode="auto">
            <a:xfrm>
              <a:off x="431" y="282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0" name="Freeform 1532"/>
            <p:cNvSpPr>
              <a:spLocks/>
            </p:cNvSpPr>
            <p:nvPr userDrawn="1"/>
          </p:nvSpPr>
          <p:spPr bwMode="auto">
            <a:xfrm>
              <a:off x="431" y="282"/>
              <a:ext cx="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1" name="Freeform 1533"/>
            <p:cNvSpPr>
              <a:spLocks/>
            </p:cNvSpPr>
            <p:nvPr userDrawn="1"/>
          </p:nvSpPr>
          <p:spPr bwMode="auto">
            <a:xfrm>
              <a:off x="419" y="27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2" name="Freeform 1534"/>
            <p:cNvSpPr>
              <a:spLocks/>
            </p:cNvSpPr>
            <p:nvPr userDrawn="1"/>
          </p:nvSpPr>
          <p:spPr bwMode="auto">
            <a:xfrm>
              <a:off x="419" y="272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3" name="Freeform 1535"/>
            <p:cNvSpPr>
              <a:spLocks/>
            </p:cNvSpPr>
            <p:nvPr userDrawn="1"/>
          </p:nvSpPr>
          <p:spPr bwMode="auto">
            <a:xfrm>
              <a:off x="425" y="284"/>
              <a:ext cx="10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5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1"/>
                    <a:pt x="2" y="1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4" name="Freeform 1536"/>
            <p:cNvSpPr>
              <a:spLocks/>
            </p:cNvSpPr>
            <p:nvPr userDrawn="1"/>
          </p:nvSpPr>
          <p:spPr bwMode="auto">
            <a:xfrm>
              <a:off x="425" y="284"/>
              <a:ext cx="12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6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4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3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5" name="Freeform 1537"/>
            <p:cNvSpPr>
              <a:spLocks/>
            </p:cNvSpPr>
            <p:nvPr userDrawn="1"/>
          </p:nvSpPr>
          <p:spPr bwMode="auto">
            <a:xfrm>
              <a:off x="391" y="26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6" name="Freeform 1538"/>
            <p:cNvSpPr>
              <a:spLocks/>
            </p:cNvSpPr>
            <p:nvPr userDrawn="1"/>
          </p:nvSpPr>
          <p:spPr bwMode="auto">
            <a:xfrm>
              <a:off x="389" y="266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7" name="Freeform 1539"/>
            <p:cNvSpPr>
              <a:spLocks/>
            </p:cNvSpPr>
            <p:nvPr userDrawn="1"/>
          </p:nvSpPr>
          <p:spPr bwMode="auto">
            <a:xfrm>
              <a:off x="387" y="26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8" name="Freeform 1540"/>
            <p:cNvSpPr>
              <a:spLocks/>
            </p:cNvSpPr>
            <p:nvPr userDrawn="1"/>
          </p:nvSpPr>
          <p:spPr bwMode="auto">
            <a:xfrm>
              <a:off x="385" y="262"/>
              <a:ext cx="4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9" name="Freeform 1541"/>
            <p:cNvSpPr>
              <a:spLocks/>
            </p:cNvSpPr>
            <p:nvPr userDrawn="1"/>
          </p:nvSpPr>
          <p:spPr bwMode="auto">
            <a:xfrm>
              <a:off x="385" y="262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0" name="Freeform 1542"/>
            <p:cNvSpPr>
              <a:spLocks/>
            </p:cNvSpPr>
            <p:nvPr userDrawn="1"/>
          </p:nvSpPr>
          <p:spPr bwMode="auto">
            <a:xfrm>
              <a:off x="383" y="262"/>
              <a:ext cx="4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1" name="Freeform 1543"/>
            <p:cNvSpPr>
              <a:spLocks/>
            </p:cNvSpPr>
            <p:nvPr userDrawn="1"/>
          </p:nvSpPr>
          <p:spPr bwMode="auto">
            <a:xfrm>
              <a:off x="369" y="270"/>
              <a:ext cx="4" cy="2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2" y="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2" name="Freeform 1544"/>
            <p:cNvSpPr>
              <a:spLocks/>
            </p:cNvSpPr>
            <p:nvPr userDrawn="1"/>
          </p:nvSpPr>
          <p:spPr bwMode="auto">
            <a:xfrm>
              <a:off x="369" y="268"/>
              <a:ext cx="4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3" name="Freeform 1545"/>
            <p:cNvSpPr>
              <a:spLocks/>
            </p:cNvSpPr>
            <p:nvPr userDrawn="1"/>
          </p:nvSpPr>
          <p:spPr bwMode="auto">
            <a:xfrm>
              <a:off x="361" y="268"/>
              <a:ext cx="8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2"/>
                </a:cxn>
              </a:cxnLst>
              <a:rect l="0" t="0" r="r" b="b"/>
              <a:pathLst>
                <a:path w="4" h="2">
                  <a:moveTo>
                    <a:pt x="1" y="2"/>
                  </a:moveTo>
                  <a:cubicBezTo>
                    <a:pt x="2" y="2"/>
                    <a:pt x="4" y="2"/>
                    <a:pt x="4" y="2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4" name="Freeform 1546"/>
            <p:cNvSpPr>
              <a:spLocks/>
            </p:cNvSpPr>
            <p:nvPr userDrawn="1"/>
          </p:nvSpPr>
          <p:spPr bwMode="auto">
            <a:xfrm>
              <a:off x="361" y="268"/>
              <a:ext cx="10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3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5" h="2">
                  <a:moveTo>
                    <a:pt x="1" y="2"/>
                  </a:move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5" name="Freeform 1547"/>
            <p:cNvSpPr>
              <a:spLocks/>
            </p:cNvSpPr>
            <p:nvPr userDrawn="1"/>
          </p:nvSpPr>
          <p:spPr bwMode="auto">
            <a:xfrm>
              <a:off x="367" y="302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6" name="Freeform 1548"/>
            <p:cNvSpPr>
              <a:spLocks/>
            </p:cNvSpPr>
            <p:nvPr userDrawn="1"/>
          </p:nvSpPr>
          <p:spPr bwMode="auto">
            <a:xfrm>
              <a:off x="367" y="300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7" name="Freeform 1549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1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8" name="Freeform 1550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9" name="Freeform 1551"/>
            <p:cNvSpPr>
              <a:spLocks/>
            </p:cNvSpPr>
            <p:nvPr userDrawn="1"/>
          </p:nvSpPr>
          <p:spPr bwMode="auto">
            <a:xfrm>
              <a:off x="351" y="33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0" name="Freeform 1552"/>
            <p:cNvSpPr>
              <a:spLocks/>
            </p:cNvSpPr>
            <p:nvPr userDrawn="1"/>
          </p:nvSpPr>
          <p:spPr bwMode="auto">
            <a:xfrm>
              <a:off x="351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1" name="Freeform 1553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2" name="Freeform 1554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3" name="Freeform 1555"/>
            <p:cNvSpPr>
              <a:spLocks/>
            </p:cNvSpPr>
            <p:nvPr userDrawn="1"/>
          </p:nvSpPr>
          <p:spPr bwMode="auto">
            <a:xfrm>
              <a:off x="353" y="337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4" name="Freeform 1556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5" name="Freeform 1557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6" name="Freeform 1558"/>
            <p:cNvSpPr>
              <a:spLocks/>
            </p:cNvSpPr>
            <p:nvPr userDrawn="1"/>
          </p:nvSpPr>
          <p:spPr bwMode="auto">
            <a:xfrm>
              <a:off x="359" y="328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7" name="Freeform 1559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8" name="Freeform 1560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9" name="Freeform 1561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0" name="Freeform 1562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1" name="Freeform 1563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4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3" y="4"/>
                    <a:pt x="2" y="4"/>
                  </a:cubicBezTo>
                  <a:cubicBezTo>
                    <a:pt x="2" y="5"/>
                    <a:pt x="2" y="5"/>
                    <a:pt x="2" y="6"/>
                  </a:cubicBezTo>
                  <a:cubicBezTo>
                    <a:pt x="2" y="5"/>
                    <a:pt x="3" y="6"/>
                    <a:pt x="3" y="5"/>
                  </a:cubicBezTo>
                  <a:cubicBezTo>
                    <a:pt x="3" y="6"/>
                    <a:pt x="3" y="6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2" name="Freeform 1564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5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4" y="3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3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3" name="Freeform 1565"/>
            <p:cNvSpPr>
              <a:spLocks/>
            </p:cNvSpPr>
            <p:nvPr userDrawn="1"/>
          </p:nvSpPr>
          <p:spPr bwMode="auto">
            <a:xfrm>
              <a:off x="335" y="343"/>
              <a:ext cx="4" cy="8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3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2" y="4"/>
                    <a:pt x="3" y="1"/>
                    <a:pt x="2" y="1"/>
                  </a:cubicBezTo>
                  <a:cubicBezTo>
                    <a:pt x="1" y="0"/>
                    <a:pt x="0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4" name="Freeform 1566"/>
            <p:cNvSpPr>
              <a:spLocks/>
            </p:cNvSpPr>
            <p:nvPr userDrawn="1"/>
          </p:nvSpPr>
          <p:spPr bwMode="auto">
            <a:xfrm>
              <a:off x="335" y="343"/>
              <a:ext cx="4" cy="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4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2"/>
                    <a:pt x="3" y="2"/>
                  </a:cubicBezTo>
                  <a:cubicBezTo>
                    <a:pt x="3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5" name="Freeform 1567"/>
            <p:cNvSpPr>
              <a:spLocks/>
            </p:cNvSpPr>
            <p:nvPr userDrawn="1"/>
          </p:nvSpPr>
          <p:spPr bwMode="auto">
            <a:xfrm>
              <a:off x="359" y="355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6" name="Freeform 1568"/>
            <p:cNvSpPr>
              <a:spLocks/>
            </p:cNvSpPr>
            <p:nvPr userDrawn="1"/>
          </p:nvSpPr>
          <p:spPr bwMode="auto">
            <a:xfrm>
              <a:off x="357" y="353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7" name="Freeform 1569"/>
            <p:cNvSpPr>
              <a:spLocks/>
            </p:cNvSpPr>
            <p:nvPr userDrawn="1"/>
          </p:nvSpPr>
          <p:spPr bwMode="auto">
            <a:xfrm>
              <a:off x="359" y="357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8" name="Freeform 1570"/>
            <p:cNvSpPr>
              <a:spLocks/>
            </p:cNvSpPr>
            <p:nvPr userDrawn="1"/>
          </p:nvSpPr>
          <p:spPr bwMode="auto">
            <a:xfrm>
              <a:off x="359" y="357"/>
              <a:ext cx="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9" name="Freeform 1571"/>
            <p:cNvSpPr>
              <a:spLocks/>
            </p:cNvSpPr>
            <p:nvPr userDrawn="1"/>
          </p:nvSpPr>
          <p:spPr bwMode="auto">
            <a:xfrm>
              <a:off x="363" y="357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0" name="Freeform 1572"/>
            <p:cNvSpPr>
              <a:spLocks/>
            </p:cNvSpPr>
            <p:nvPr userDrawn="1"/>
          </p:nvSpPr>
          <p:spPr bwMode="auto">
            <a:xfrm>
              <a:off x="363" y="357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1" name="Freeform 1573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2" name="Freeform 1574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3" name="Freeform 1575"/>
            <p:cNvSpPr>
              <a:spLocks/>
            </p:cNvSpPr>
            <p:nvPr userDrawn="1"/>
          </p:nvSpPr>
          <p:spPr bwMode="auto">
            <a:xfrm>
              <a:off x="375" y="355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4" name="Freeform 1576"/>
            <p:cNvSpPr>
              <a:spLocks/>
            </p:cNvSpPr>
            <p:nvPr userDrawn="1"/>
          </p:nvSpPr>
          <p:spPr bwMode="auto">
            <a:xfrm>
              <a:off x="375" y="355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5" name="Freeform 1577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6" name="Freeform 1578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7" name="Freeform 1579"/>
            <p:cNvSpPr>
              <a:spLocks/>
            </p:cNvSpPr>
            <p:nvPr userDrawn="1"/>
          </p:nvSpPr>
          <p:spPr bwMode="auto">
            <a:xfrm>
              <a:off x="375" y="351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8" name="Freeform 1580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9" name="Line 1581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0" name="Line 1582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1" name="Freeform 1583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2" name="Freeform 1584"/>
            <p:cNvSpPr>
              <a:spLocks/>
            </p:cNvSpPr>
            <p:nvPr userDrawn="1"/>
          </p:nvSpPr>
          <p:spPr bwMode="auto">
            <a:xfrm>
              <a:off x="375" y="39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3" name="Freeform 1585"/>
            <p:cNvSpPr>
              <a:spLocks/>
            </p:cNvSpPr>
            <p:nvPr userDrawn="1"/>
          </p:nvSpPr>
          <p:spPr bwMode="auto">
            <a:xfrm>
              <a:off x="461" y="341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4" name="Freeform 1586"/>
            <p:cNvSpPr>
              <a:spLocks/>
            </p:cNvSpPr>
            <p:nvPr userDrawn="1"/>
          </p:nvSpPr>
          <p:spPr bwMode="auto">
            <a:xfrm>
              <a:off x="461" y="341"/>
              <a:ext cx="4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5" name="Freeform 1587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6" name="Freeform 1588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7" name="Freeform 1589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8" name="Freeform 1590"/>
            <p:cNvSpPr>
              <a:spLocks/>
            </p:cNvSpPr>
            <p:nvPr userDrawn="1"/>
          </p:nvSpPr>
          <p:spPr bwMode="auto">
            <a:xfrm>
              <a:off x="465" y="361"/>
              <a:ext cx="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9" name="Freeform 1591"/>
            <p:cNvSpPr>
              <a:spLocks/>
            </p:cNvSpPr>
            <p:nvPr userDrawn="1"/>
          </p:nvSpPr>
          <p:spPr bwMode="auto">
            <a:xfrm>
              <a:off x="463" y="359"/>
              <a:ext cx="2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0" name="Freeform 1592"/>
            <p:cNvSpPr>
              <a:spLocks/>
            </p:cNvSpPr>
            <p:nvPr userDrawn="1"/>
          </p:nvSpPr>
          <p:spPr bwMode="auto">
            <a:xfrm>
              <a:off x="443" y="345"/>
              <a:ext cx="8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0" y="1"/>
                </a:cxn>
              </a:cxnLst>
              <a:rect l="0" t="0" r="r" b="b"/>
              <a:pathLst>
                <a:path w="4" h="4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3" y="2"/>
                    <a:pt x="4" y="4"/>
                    <a:pt x="4" y="2"/>
                  </a:cubicBezTo>
                  <a:cubicBezTo>
                    <a:pt x="4" y="1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1" name="Freeform 1593"/>
            <p:cNvSpPr>
              <a:spLocks/>
            </p:cNvSpPr>
            <p:nvPr userDrawn="1"/>
          </p:nvSpPr>
          <p:spPr bwMode="auto">
            <a:xfrm>
              <a:off x="443" y="345"/>
              <a:ext cx="8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2" y="2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2" name="Freeform 1594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2" y="1"/>
                    <a:pt x="2" y="0"/>
                  </a:cubicBezTo>
                  <a:cubicBezTo>
                    <a:pt x="2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3" name="Freeform 1595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2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4" name="Freeform 1596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5" name="Freeform 1597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" name="Freeform 1598"/>
            <p:cNvSpPr>
              <a:spLocks/>
            </p:cNvSpPr>
            <p:nvPr userDrawn="1"/>
          </p:nvSpPr>
          <p:spPr bwMode="auto">
            <a:xfrm>
              <a:off x="457" y="343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7" name="Freeform 1599"/>
            <p:cNvSpPr>
              <a:spLocks/>
            </p:cNvSpPr>
            <p:nvPr userDrawn="1"/>
          </p:nvSpPr>
          <p:spPr bwMode="auto">
            <a:xfrm>
              <a:off x="455" y="341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2"/>
                    <a:pt x="2" y="2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8" name="Freeform 1600"/>
            <p:cNvSpPr>
              <a:spLocks/>
            </p:cNvSpPr>
            <p:nvPr userDrawn="1"/>
          </p:nvSpPr>
          <p:spPr bwMode="auto">
            <a:xfrm>
              <a:off x="459" y="341"/>
              <a:ext cx="1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9" name="Freeform 1601"/>
            <p:cNvSpPr>
              <a:spLocks/>
            </p:cNvSpPr>
            <p:nvPr userDrawn="1"/>
          </p:nvSpPr>
          <p:spPr bwMode="auto">
            <a:xfrm>
              <a:off x="459" y="339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0" name="Freeform 1602"/>
            <p:cNvSpPr>
              <a:spLocks/>
            </p:cNvSpPr>
            <p:nvPr userDrawn="1"/>
          </p:nvSpPr>
          <p:spPr bwMode="auto">
            <a:xfrm>
              <a:off x="459" y="33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1" name="Freeform 1603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2" name="Freeform 1604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3" name="Freeform 1605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4" name="Freeform 1606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5" name="Freeform 1607"/>
            <p:cNvSpPr>
              <a:spLocks/>
            </p:cNvSpPr>
            <p:nvPr userDrawn="1"/>
          </p:nvSpPr>
          <p:spPr bwMode="auto">
            <a:xfrm>
              <a:off x="461" y="334"/>
              <a:ext cx="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6" name="Freeform 1608"/>
            <p:cNvSpPr>
              <a:spLocks/>
            </p:cNvSpPr>
            <p:nvPr userDrawn="1"/>
          </p:nvSpPr>
          <p:spPr bwMode="auto">
            <a:xfrm>
              <a:off x="461" y="332"/>
              <a:ext cx="4" cy="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</a:cxnLst>
              <a:rect l="0" t="0" r="r" b="b"/>
              <a:pathLst>
                <a:path w="2" h="5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7" name="Freeform 1609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8" name="Freeform 1610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9" name="Freeform 1611"/>
            <p:cNvSpPr>
              <a:spLocks/>
            </p:cNvSpPr>
            <p:nvPr userDrawn="1"/>
          </p:nvSpPr>
          <p:spPr bwMode="auto">
            <a:xfrm>
              <a:off x="455" y="34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0" name="Freeform 1612"/>
            <p:cNvSpPr>
              <a:spLocks/>
            </p:cNvSpPr>
            <p:nvPr userDrawn="1"/>
          </p:nvSpPr>
          <p:spPr bwMode="auto">
            <a:xfrm>
              <a:off x="451" y="332"/>
              <a:ext cx="6" cy="1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5"/>
                </a:cxn>
              </a:cxnLst>
              <a:rect l="0" t="0" r="r" b="b"/>
              <a:pathLst>
                <a:path w="3" h="6">
                  <a:moveTo>
                    <a:pt x="0" y="5"/>
                  </a:moveTo>
                  <a:cubicBezTo>
                    <a:pt x="0" y="5"/>
                    <a:pt x="0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5"/>
                    <a:pt x="1" y="5"/>
                    <a:pt x="2" y="5"/>
                  </a:cubicBezTo>
                  <a:cubicBezTo>
                    <a:pt x="3" y="3"/>
                    <a:pt x="1" y="2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2"/>
                    <a:pt x="0" y="4"/>
                    <a:pt x="0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1" name="Freeform 1613"/>
            <p:cNvSpPr>
              <a:spLocks/>
            </p:cNvSpPr>
            <p:nvPr userDrawn="1"/>
          </p:nvSpPr>
          <p:spPr bwMode="auto">
            <a:xfrm>
              <a:off x="455" y="332"/>
              <a:ext cx="4" cy="12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4"/>
                </a:cxn>
              </a:cxnLst>
              <a:rect l="0" t="0" r="r" b="b"/>
              <a:pathLst>
                <a:path w="2" h="5"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1" y="2"/>
                    <a:pt x="0" y="2"/>
                    <a:pt x="1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2" name="Freeform 1614"/>
            <p:cNvSpPr>
              <a:spLocks/>
            </p:cNvSpPr>
            <p:nvPr userDrawn="1"/>
          </p:nvSpPr>
          <p:spPr bwMode="auto">
            <a:xfrm>
              <a:off x="455" y="332"/>
              <a:ext cx="4" cy="12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0" y="4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3" name="Freeform 1615"/>
            <p:cNvSpPr>
              <a:spLocks/>
            </p:cNvSpPr>
            <p:nvPr userDrawn="1"/>
          </p:nvSpPr>
          <p:spPr bwMode="auto">
            <a:xfrm>
              <a:off x="457" y="330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1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4" name="Freeform 1616"/>
            <p:cNvSpPr>
              <a:spLocks/>
            </p:cNvSpPr>
            <p:nvPr userDrawn="1"/>
          </p:nvSpPr>
          <p:spPr bwMode="auto">
            <a:xfrm>
              <a:off x="457" y="330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5" name="Freeform 1617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6" name="Freeform 1618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7" name="Freeform 1619"/>
            <p:cNvSpPr>
              <a:spLocks/>
            </p:cNvSpPr>
            <p:nvPr userDrawn="1"/>
          </p:nvSpPr>
          <p:spPr bwMode="auto">
            <a:xfrm>
              <a:off x="459" y="334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8" name="Freeform 1620"/>
            <p:cNvSpPr>
              <a:spLocks/>
            </p:cNvSpPr>
            <p:nvPr userDrawn="1"/>
          </p:nvSpPr>
          <p:spPr bwMode="auto">
            <a:xfrm>
              <a:off x="459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9" name="Freeform 1621"/>
            <p:cNvSpPr>
              <a:spLocks/>
            </p:cNvSpPr>
            <p:nvPr userDrawn="1"/>
          </p:nvSpPr>
          <p:spPr bwMode="auto">
            <a:xfrm>
              <a:off x="459" y="330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0" name="Freeform 1622"/>
            <p:cNvSpPr>
              <a:spLocks/>
            </p:cNvSpPr>
            <p:nvPr userDrawn="1"/>
          </p:nvSpPr>
          <p:spPr bwMode="auto">
            <a:xfrm>
              <a:off x="449" y="322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1" name="Freeform 1623"/>
            <p:cNvSpPr>
              <a:spLocks/>
            </p:cNvSpPr>
            <p:nvPr userDrawn="1"/>
          </p:nvSpPr>
          <p:spPr bwMode="auto">
            <a:xfrm>
              <a:off x="449" y="320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2" name="Freeform 1624"/>
            <p:cNvSpPr>
              <a:spLocks/>
            </p:cNvSpPr>
            <p:nvPr userDrawn="1"/>
          </p:nvSpPr>
          <p:spPr bwMode="auto">
            <a:xfrm>
              <a:off x="453" y="328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3" name="Freeform 1625"/>
            <p:cNvSpPr>
              <a:spLocks/>
            </p:cNvSpPr>
            <p:nvPr userDrawn="1"/>
          </p:nvSpPr>
          <p:spPr bwMode="auto">
            <a:xfrm>
              <a:off x="451" y="328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4" name="Freeform 1626"/>
            <p:cNvSpPr>
              <a:spLocks/>
            </p:cNvSpPr>
            <p:nvPr userDrawn="1"/>
          </p:nvSpPr>
          <p:spPr bwMode="auto">
            <a:xfrm>
              <a:off x="451" y="32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5" name="Freeform 1627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6" name="Freeform 1628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7" name="Freeform 1629"/>
            <p:cNvSpPr>
              <a:spLocks/>
            </p:cNvSpPr>
            <p:nvPr userDrawn="1"/>
          </p:nvSpPr>
          <p:spPr bwMode="auto">
            <a:xfrm>
              <a:off x="453" y="324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8" name="Freeform 1630"/>
            <p:cNvSpPr>
              <a:spLocks/>
            </p:cNvSpPr>
            <p:nvPr userDrawn="1"/>
          </p:nvSpPr>
          <p:spPr bwMode="auto">
            <a:xfrm>
              <a:off x="453" y="324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9" name="Freeform 1631"/>
            <p:cNvSpPr>
              <a:spLocks/>
            </p:cNvSpPr>
            <p:nvPr userDrawn="1"/>
          </p:nvSpPr>
          <p:spPr bwMode="auto">
            <a:xfrm>
              <a:off x="453" y="326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0" name="Freeform 1632"/>
            <p:cNvSpPr>
              <a:spLocks/>
            </p:cNvSpPr>
            <p:nvPr userDrawn="1"/>
          </p:nvSpPr>
          <p:spPr bwMode="auto">
            <a:xfrm>
              <a:off x="453" y="326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1" name="Freeform 1633"/>
            <p:cNvSpPr>
              <a:spLocks/>
            </p:cNvSpPr>
            <p:nvPr userDrawn="1"/>
          </p:nvSpPr>
          <p:spPr bwMode="auto">
            <a:xfrm>
              <a:off x="455" y="326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2" name="Freeform 1634"/>
            <p:cNvSpPr>
              <a:spLocks/>
            </p:cNvSpPr>
            <p:nvPr userDrawn="1"/>
          </p:nvSpPr>
          <p:spPr bwMode="auto">
            <a:xfrm>
              <a:off x="453" y="326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3" name="Freeform 1635"/>
            <p:cNvSpPr>
              <a:spLocks/>
            </p:cNvSpPr>
            <p:nvPr userDrawn="1"/>
          </p:nvSpPr>
          <p:spPr bwMode="auto">
            <a:xfrm>
              <a:off x="343" y="357"/>
              <a:ext cx="68" cy="7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5" y="3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5" y="5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0" y="14"/>
                </a:cxn>
                <a:cxn ang="0">
                  <a:pos x="1" y="19"/>
                </a:cxn>
                <a:cxn ang="0">
                  <a:pos x="5" y="22"/>
                </a:cxn>
                <a:cxn ang="0">
                  <a:pos x="9" y="21"/>
                </a:cxn>
                <a:cxn ang="0">
                  <a:pos x="11" y="20"/>
                </a:cxn>
                <a:cxn ang="0">
                  <a:pos x="13" y="19"/>
                </a:cxn>
                <a:cxn ang="0">
                  <a:pos x="14" y="20"/>
                </a:cxn>
                <a:cxn ang="0">
                  <a:pos x="15" y="19"/>
                </a:cxn>
                <a:cxn ang="0">
                  <a:pos x="17" y="21"/>
                </a:cxn>
                <a:cxn ang="0">
                  <a:pos x="20" y="23"/>
                </a:cxn>
                <a:cxn ang="0">
                  <a:pos x="21" y="27"/>
                </a:cxn>
                <a:cxn ang="0">
                  <a:pos x="23" y="30"/>
                </a:cxn>
                <a:cxn ang="0">
                  <a:pos x="26" y="33"/>
                </a:cxn>
                <a:cxn ang="0">
                  <a:pos x="31" y="27"/>
                </a:cxn>
                <a:cxn ang="0">
                  <a:pos x="32" y="25"/>
                </a:cxn>
                <a:cxn ang="0">
                  <a:pos x="32" y="23"/>
                </a:cxn>
                <a:cxn ang="0">
                  <a:pos x="33" y="19"/>
                </a:cxn>
                <a:cxn ang="0">
                  <a:pos x="31" y="16"/>
                </a:cxn>
                <a:cxn ang="0">
                  <a:pos x="32" y="13"/>
                </a:cxn>
                <a:cxn ang="0">
                  <a:pos x="33" y="5"/>
                </a:cxn>
                <a:cxn ang="0">
                  <a:pos x="30" y="8"/>
                </a:cxn>
                <a:cxn ang="0">
                  <a:pos x="26" y="5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3" y="1"/>
                </a:cxn>
                <a:cxn ang="0">
                  <a:pos x="22" y="0"/>
                </a:cxn>
              </a:cxnLst>
              <a:rect l="0" t="0" r="r" b="b"/>
              <a:pathLst>
                <a:path w="34" h="36">
                  <a:moveTo>
                    <a:pt x="22" y="0"/>
                  </a:moveTo>
                  <a:cubicBezTo>
                    <a:pt x="21" y="1"/>
                    <a:pt x="17" y="2"/>
                    <a:pt x="15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5"/>
                    <a:pt x="15" y="4"/>
                    <a:pt x="14" y="4"/>
                  </a:cubicBezTo>
                  <a:cubicBezTo>
                    <a:pt x="13" y="5"/>
                    <a:pt x="13" y="4"/>
                    <a:pt x="12" y="4"/>
                  </a:cubicBezTo>
                  <a:cubicBezTo>
                    <a:pt x="10" y="5"/>
                    <a:pt x="11" y="4"/>
                    <a:pt x="10" y="2"/>
                  </a:cubicBezTo>
                  <a:cubicBezTo>
                    <a:pt x="8" y="3"/>
                    <a:pt x="6" y="4"/>
                    <a:pt x="5" y="5"/>
                  </a:cubicBezTo>
                  <a:cubicBezTo>
                    <a:pt x="4" y="6"/>
                    <a:pt x="2" y="6"/>
                    <a:pt x="2" y="7"/>
                  </a:cubicBezTo>
                  <a:cubicBezTo>
                    <a:pt x="2" y="8"/>
                    <a:pt x="2" y="8"/>
                    <a:pt x="1" y="9"/>
                  </a:cubicBezTo>
                  <a:cubicBezTo>
                    <a:pt x="1" y="10"/>
                    <a:pt x="1" y="10"/>
                    <a:pt x="1" y="12"/>
                  </a:cubicBezTo>
                  <a:cubicBezTo>
                    <a:pt x="0" y="12"/>
                    <a:pt x="0" y="13"/>
                    <a:pt x="0" y="14"/>
                  </a:cubicBezTo>
                  <a:cubicBezTo>
                    <a:pt x="0" y="16"/>
                    <a:pt x="2" y="17"/>
                    <a:pt x="1" y="19"/>
                  </a:cubicBezTo>
                  <a:cubicBezTo>
                    <a:pt x="2" y="20"/>
                    <a:pt x="3" y="21"/>
                    <a:pt x="5" y="22"/>
                  </a:cubicBezTo>
                  <a:cubicBezTo>
                    <a:pt x="6" y="22"/>
                    <a:pt x="7" y="22"/>
                    <a:pt x="9" y="21"/>
                  </a:cubicBezTo>
                  <a:cubicBezTo>
                    <a:pt x="10" y="21"/>
                    <a:pt x="10" y="21"/>
                    <a:pt x="11" y="20"/>
                  </a:cubicBezTo>
                  <a:cubicBezTo>
                    <a:pt x="12" y="20"/>
                    <a:pt x="12" y="19"/>
                    <a:pt x="13" y="19"/>
                  </a:cubicBezTo>
                  <a:cubicBezTo>
                    <a:pt x="14" y="19"/>
                    <a:pt x="14" y="20"/>
                    <a:pt x="14" y="20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6" y="20"/>
                    <a:pt x="17" y="20"/>
                    <a:pt x="17" y="21"/>
                  </a:cubicBezTo>
                  <a:cubicBezTo>
                    <a:pt x="17" y="22"/>
                    <a:pt x="19" y="23"/>
                    <a:pt x="20" y="23"/>
                  </a:cubicBezTo>
                  <a:cubicBezTo>
                    <a:pt x="21" y="25"/>
                    <a:pt x="20" y="25"/>
                    <a:pt x="21" y="27"/>
                  </a:cubicBezTo>
                  <a:cubicBezTo>
                    <a:pt x="21" y="28"/>
                    <a:pt x="22" y="29"/>
                    <a:pt x="23" y="30"/>
                  </a:cubicBezTo>
                  <a:cubicBezTo>
                    <a:pt x="24" y="31"/>
                    <a:pt x="26" y="33"/>
                    <a:pt x="26" y="33"/>
                  </a:cubicBezTo>
                  <a:cubicBezTo>
                    <a:pt x="28" y="36"/>
                    <a:pt x="31" y="29"/>
                    <a:pt x="31" y="27"/>
                  </a:cubicBezTo>
                  <a:cubicBezTo>
                    <a:pt x="31" y="27"/>
                    <a:pt x="32" y="26"/>
                    <a:pt x="32" y="25"/>
                  </a:cubicBezTo>
                  <a:cubicBezTo>
                    <a:pt x="32" y="24"/>
                    <a:pt x="31" y="24"/>
                    <a:pt x="32" y="23"/>
                  </a:cubicBezTo>
                  <a:cubicBezTo>
                    <a:pt x="32" y="22"/>
                    <a:pt x="34" y="20"/>
                    <a:pt x="33" y="19"/>
                  </a:cubicBezTo>
                  <a:cubicBezTo>
                    <a:pt x="32" y="18"/>
                    <a:pt x="31" y="17"/>
                    <a:pt x="31" y="16"/>
                  </a:cubicBezTo>
                  <a:cubicBezTo>
                    <a:pt x="31" y="15"/>
                    <a:pt x="32" y="14"/>
                    <a:pt x="32" y="13"/>
                  </a:cubicBezTo>
                  <a:cubicBezTo>
                    <a:pt x="33" y="10"/>
                    <a:pt x="34" y="8"/>
                    <a:pt x="33" y="5"/>
                  </a:cubicBezTo>
                  <a:cubicBezTo>
                    <a:pt x="33" y="6"/>
                    <a:pt x="31" y="8"/>
                    <a:pt x="30" y="8"/>
                  </a:cubicBezTo>
                  <a:cubicBezTo>
                    <a:pt x="30" y="6"/>
                    <a:pt x="27" y="6"/>
                    <a:pt x="26" y="5"/>
                  </a:cubicBezTo>
                  <a:cubicBezTo>
                    <a:pt x="25" y="4"/>
                    <a:pt x="22" y="3"/>
                    <a:pt x="21" y="1"/>
                  </a:cubicBezTo>
                  <a:cubicBezTo>
                    <a:pt x="22" y="2"/>
                    <a:pt x="22" y="2"/>
                    <a:pt x="23" y="2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0"/>
                    <a:pt x="23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4" name="Freeform 1636"/>
            <p:cNvSpPr>
              <a:spLocks/>
            </p:cNvSpPr>
            <p:nvPr userDrawn="1"/>
          </p:nvSpPr>
          <p:spPr bwMode="auto">
            <a:xfrm>
              <a:off x="341" y="260"/>
              <a:ext cx="108" cy="111"/>
            </a:xfrm>
            <a:custGeom>
              <a:avLst/>
              <a:gdLst/>
              <a:ahLst/>
              <a:cxnLst>
                <a:cxn ang="0">
                  <a:pos x="34" y="44"/>
                </a:cxn>
                <a:cxn ang="0">
                  <a:pos x="40" y="42"/>
                </a:cxn>
                <a:cxn ang="0">
                  <a:pos x="46" y="38"/>
                </a:cxn>
                <a:cxn ang="0">
                  <a:pos x="49" y="37"/>
                </a:cxn>
                <a:cxn ang="0">
                  <a:pos x="51" y="38"/>
                </a:cxn>
                <a:cxn ang="0">
                  <a:pos x="52" y="33"/>
                </a:cxn>
                <a:cxn ang="0">
                  <a:pos x="50" y="25"/>
                </a:cxn>
                <a:cxn ang="0">
                  <a:pos x="48" y="23"/>
                </a:cxn>
                <a:cxn ang="0">
                  <a:pos x="46" y="15"/>
                </a:cxn>
                <a:cxn ang="0">
                  <a:pos x="42" y="13"/>
                </a:cxn>
                <a:cxn ang="0">
                  <a:pos x="37" y="6"/>
                </a:cxn>
                <a:cxn ang="0">
                  <a:pos x="45" y="11"/>
                </a:cxn>
                <a:cxn ang="0">
                  <a:pos x="38" y="6"/>
                </a:cxn>
                <a:cxn ang="0">
                  <a:pos x="29" y="0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2" y="7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8" y="8"/>
                </a:cxn>
                <a:cxn ang="0">
                  <a:pos x="20" y="13"/>
                </a:cxn>
                <a:cxn ang="0">
                  <a:pos x="18" y="14"/>
                </a:cxn>
                <a:cxn ang="0">
                  <a:pos x="22" y="19"/>
                </a:cxn>
                <a:cxn ang="0">
                  <a:pos x="15" y="18"/>
                </a:cxn>
                <a:cxn ang="0">
                  <a:pos x="15" y="21"/>
                </a:cxn>
                <a:cxn ang="0">
                  <a:pos x="12" y="22"/>
                </a:cxn>
                <a:cxn ang="0">
                  <a:pos x="13" y="27"/>
                </a:cxn>
                <a:cxn ang="0">
                  <a:pos x="7" y="23"/>
                </a:cxn>
                <a:cxn ang="0">
                  <a:pos x="5" y="23"/>
                </a:cxn>
                <a:cxn ang="0">
                  <a:pos x="3" y="27"/>
                </a:cxn>
                <a:cxn ang="0">
                  <a:pos x="3" y="27"/>
                </a:cxn>
                <a:cxn ang="0">
                  <a:pos x="6" y="37"/>
                </a:cxn>
                <a:cxn ang="0">
                  <a:pos x="6" y="29"/>
                </a:cxn>
                <a:cxn ang="0">
                  <a:pos x="10" y="33"/>
                </a:cxn>
                <a:cxn ang="0">
                  <a:pos x="7" y="38"/>
                </a:cxn>
                <a:cxn ang="0">
                  <a:pos x="4" y="41"/>
                </a:cxn>
                <a:cxn ang="0">
                  <a:pos x="1" y="46"/>
                </a:cxn>
                <a:cxn ang="0">
                  <a:pos x="1" y="50"/>
                </a:cxn>
                <a:cxn ang="0">
                  <a:pos x="5" y="50"/>
                </a:cxn>
                <a:cxn ang="0">
                  <a:pos x="13" y="48"/>
                </a:cxn>
                <a:cxn ang="0">
                  <a:pos x="10" y="45"/>
                </a:cxn>
                <a:cxn ang="0">
                  <a:pos x="17" y="47"/>
                </a:cxn>
                <a:cxn ang="0">
                  <a:pos x="17" y="44"/>
                </a:cxn>
                <a:cxn ang="0">
                  <a:pos x="18" y="45"/>
                </a:cxn>
                <a:cxn ang="0">
                  <a:pos x="22" y="44"/>
                </a:cxn>
                <a:cxn ang="0">
                  <a:pos x="29" y="52"/>
                </a:cxn>
                <a:cxn ang="0">
                  <a:pos x="34" y="45"/>
                </a:cxn>
                <a:cxn ang="0">
                  <a:pos x="29" y="45"/>
                </a:cxn>
              </a:cxnLst>
              <a:rect l="0" t="0" r="r" b="b"/>
              <a:pathLst>
                <a:path w="54" h="55">
                  <a:moveTo>
                    <a:pt x="29" y="44"/>
                  </a:moveTo>
                  <a:cubicBezTo>
                    <a:pt x="30" y="44"/>
                    <a:pt x="31" y="45"/>
                    <a:pt x="32" y="45"/>
                  </a:cubicBezTo>
                  <a:cubicBezTo>
                    <a:pt x="32" y="45"/>
                    <a:pt x="33" y="45"/>
                    <a:pt x="33" y="45"/>
                  </a:cubicBezTo>
                  <a:cubicBezTo>
                    <a:pt x="34" y="44"/>
                    <a:pt x="34" y="45"/>
                    <a:pt x="34" y="44"/>
                  </a:cubicBezTo>
                  <a:cubicBezTo>
                    <a:pt x="35" y="44"/>
                    <a:pt x="36" y="43"/>
                    <a:pt x="38" y="42"/>
                  </a:cubicBezTo>
                  <a:cubicBezTo>
                    <a:pt x="38" y="42"/>
                    <a:pt x="39" y="43"/>
                    <a:pt x="40" y="42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0" y="43"/>
                    <a:pt x="41" y="43"/>
                    <a:pt x="40" y="42"/>
                  </a:cubicBezTo>
                  <a:cubicBezTo>
                    <a:pt x="41" y="43"/>
                    <a:pt x="42" y="44"/>
                    <a:pt x="43" y="45"/>
                  </a:cubicBezTo>
                  <a:cubicBezTo>
                    <a:pt x="44" y="46"/>
                    <a:pt x="45" y="48"/>
                    <a:pt x="45" y="46"/>
                  </a:cubicBezTo>
                  <a:cubicBezTo>
                    <a:pt x="46" y="44"/>
                    <a:pt x="44" y="43"/>
                    <a:pt x="45" y="42"/>
                  </a:cubicBezTo>
                  <a:cubicBezTo>
                    <a:pt x="46" y="41"/>
                    <a:pt x="46" y="39"/>
                    <a:pt x="46" y="38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7" y="37"/>
                    <a:pt x="48" y="37"/>
                    <a:pt x="49" y="39"/>
                  </a:cubicBezTo>
                  <a:cubicBezTo>
                    <a:pt x="49" y="38"/>
                    <a:pt x="49" y="38"/>
                    <a:pt x="49" y="37"/>
                  </a:cubicBezTo>
                  <a:cubicBezTo>
                    <a:pt x="51" y="38"/>
                    <a:pt x="51" y="39"/>
                    <a:pt x="51" y="41"/>
                  </a:cubicBezTo>
                  <a:cubicBezTo>
                    <a:pt x="52" y="41"/>
                    <a:pt x="54" y="43"/>
                    <a:pt x="53" y="41"/>
                  </a:cubicBezTo>
                  <a:cubicBezTo>
                    <a:pt x="53" y="40"/>
                    <a:pt x="52" y="41"/>
                    <a:pt x="52" y="40"/>
                  </a:cubicBezTo>
                  <a:cubicBezTo>
                    <a:pt x="51" y="40"/>
                    <a:pt x="51" y="39"/>
                    <a:pt x="51" y="38"/>
                  </a:cubicBezTo>
                  <a:cubicBezTo>
                    <a:pt x="52" y="38"/>
                    <a:pt x="53" y="38"/>
                    <a:pt x="53" y="39"/>
                  </a:cubicBezTo>
                  <a:cubicBezTo>
                    <a:pt x="53" y="37"/>
                    <a:pt x="54" y="36"/>
                    <a:pt x="52" y="35"/>
                  </a:cubicBezTo>
                  <a:cubicBezTo>
                    <a:pt x="52" y="34"/>
                    <a:pt x="50" y="34"/>
                    <a:pt x="52" y="32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1"/>
                    <a:pt x="52" y="31"/>
                    <a:pt x="53" y="30"/>
                  </a:cubicBezTo>
                  <a:cubicBezTo>
                    <a:pt x="53" y="29"/>
                    <a:pt x="52" y="27"/>
                    <a:pt x="52" y="26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1" y="25"/>
                    <a:pt x="50" y="25"/>
                    <a:pt x="50" y="25"/>
                  </a:cubicBezTo>
                  <a:cubicBezTo>
                    <a:pt x="49" y="24"/>
                    <a:pt x="49" y="24"/>
                    <a:pt x="49" y="23"/>
                  </a:cubicBezTo>
                  <a:cubicBezTo>
                    <a:pt x="49" y="23"/>
                    <a:pt x="49" y="23"/>
                    <a:pt x="49" y="24"/>
                  </a:cubicBezTo>
                  <a:cubicBezTo>
                    <a:pt x="47" y="24"/>
                    <a:pt x="48" y="23"/>
                    <a:pt x="47" y="22"/>
                  </a:cubicBezTo>
                  <a:cubicBezTo>
                    <a:pt x="47" y="22"/>
                    <a:pt x="48" y="22"/>
                    <a:pt x="48" y="23"/>
                  </a:cubicBezTo>
                  <a:cubicBezTo>
                    <a:pt x="48" y="20"/>
                    <a:pt x="50" y="22"/>
                    <a:pt x="51" y="23"/>
                  </a:cubicBezTo>
                  <a:cubicBezTo>
                    <a:pt x="51" y="22"/>
                    <a:pt x="50" y="22"/>
                    <a:pt x="49" y="21"/>
                  </a:cubicBezTo>
                  <a:cubicBezTo>
                    <a:pt x="48" y="21"/>
                    <a:pt x="48" y="19"/>
                    <a:pt x="48" y="18"/>
                  </a:cubicBezTo>
                  <a:cubicBezTo>
                    <a:pt x="49" y="18"/>
                    <a:pt x="46" y="15"/>
                    <a:pt x="46" y="15"/>
                  </a:cubicBezTo>
                  <a:cubicBezTo>
                    <a:pt x="45" y="14"/>
                    <a:pt x="42" y="12"/>
                    <a:pt x="43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39" y="11"/>
                    <a:pt x="39" y="10"/>
                  </a:cubicBezTo>
                  <a:cubicBezTo>
                    <a:pt x="39" y="10"/>
                    <a:pt x="39" y="9"/>
                    <a:pt x="39" y="8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8"/>
                    <a:pt x="38" y="7"/>
                    <a:pt x="37" y="6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6"/>
                    <a:pt x="37" y="6"/>
                    <a:pt x="37" y="5"/>
                  </a:cubicBezTo>
                  <a:cubicBezTo>
                    <a:pt x="38" y="6"/>
                    <a:pt x="40" y="7"/>
                    <a:pt x="41" y="8"/>
                  </a:cubicBezTo>
                  <a:cubicBezTo>
                    <a:pt x="42" y="9"/>
                    <a:pt x="44" y="10"/>
                    <a:pt x="45" y="11"/>
                  </a:cubicBezTo>
                  <a:cubicBezTo>
                    <a:pt x="44" y="10"/>
                    <a:pt x="42" y="8"/>
                    <a:pt x="41" y="8"/>
                  </a:cubicBezTo>
                  <a:cubicBezTo>
                    <a:pt x="40" y="7"/>
                    <a:pt x="39" y="7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5"/>
                    <a:pt x="37" y="4"/>
                    <a:pt x="36" y="3"/>
                  </a:cubicBezTo>
                  <a:cubicBezTo>
                    <a:pt x="35" y="3"/>
                    <a:pt x="35" y="3"/>
                    <a:pt x="34" y="2"/>
                  </a:cubicBezTo>
                  <a:cubicBezTo>
                    <a:pt x="33" y="2"/>
                    <a:pt x="30" y="0"/>
                    <a:pt x="29" y="0"/>
                  </a:cubicBezTo>
                  <a:cubicBezTo>
                    <a:pt x="28" y="1"/>
                    <a:pt x="30" y="2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32" y="3"/>
                    <a:pt x="28" y="2"/>
                    <a:pt x="29" y="3"/>
                  </a:cubicBezTo>
                  <a:cubicBezTo>
                    <a:pt x="28" y="3"/>
                    <a:pt x="27" y="3"/>
                    <a:pt x="26" y="4"/>
                  </a:cubicBezTo>
                  <a:cubicBezTo>
                    <a:pt x="26" y="4"/>
                    <a:pt x="27" y="4"/>
                    <a:pt x="28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6"/>
                    <a:pt x="27" y="6"/>
                    <a:pt x="28" y="6"/>
                  </a:cubicBezTo>
                  <a:cubicBezTo>
                    <a:pt x="26" y="6"/>
                    <a:pt x="25" y="4"/>
                    <a:pt x="24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7"/>
                    <a:pt x="23" y="6"/>
                    <a:pt x="23" y="7"/>
                  </a:cubicBezTo>
                  <a:cubicBezTo>
                    <a:pt x="23" y="7"/>
                    <a:pt x="22" y="7"/>
                    <a:pt x="22" y="7"/>
                  </a:cubicBezTo>
                  <a:cubicBezTo>
                    <a:pt x="22" y="7"/>
                    <a:pt x="22" y="7"/>
                    <a:pt x="23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2" y="8"/>
                    <a:pt x="22" y="9"/>
                  </a:cubicBezTo>
                  <a:cubicBezTo>
                    <a:pt x="22" y="8"/>
                    <a:pt x="21" y="6"/>
                    <a:pt x="20" y="6"/>
                  </a:cubicBezTo>
                  <a:cubicBezTo>
                    <a:pt x="19" y="5"/>
                    <a:pt x="18" y="5"/>
                    <a:pt x="19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6"/>
                    <a:pt x="18" y="6"/>
                    <a:pt x="17" y="6"/>
                  </a:cubicBezTo>
                  <a:cubicBezTo>
                    <a:pt x="17" y="6"/>
                    <a:pt x="17" y="6"/>
                    <a:pt x="16" y="6"/>
                  </a:cubicBezTo>
                  <a:cubicBezTo>
                    <a:pt x="17" y="6"/>
                    <a:pt x="17" y="7"/>
                    <a:pt x="18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9"/>
                    <a:pt x="17" y="10"/>
                    <a:pt x="18" y="11"/>
                  </a:cubicBezTo>
                  <a:cubicBezTo>
                    <a:pt x="18" y="11"/>
                    <a:pt x="18" y="12"/>
                    <a:pt x="17" y="12"/>
                  </a:cubicBezTo>
                  <a:cubicBezTo>
                    <a:pt x="18" y="13"/>
                    <a:pt x="19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8" y="15"/>
                    <a:pt x="18" y="14"/>
                    <a:pt x="17" y="14"/>
                  </a:cubicBezTo>
                  <a:cubicBezTo>
                    <a:pt x="18" y="14"/>
                    <a:pt x="19" y="17"/>
                    <a:pt x="20" y="16"/>
                  </a:cubicBezTo>
                  <a:cubicBezTo>
                    <a:pt x="21" y="17"/>
                    <a:pt x="22" y="18"/>
                    <a:pt x="22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7"/>
                    <a:pt x="17" y="14"/>
                    <a:pt x="15" y="14"/>
                  </a:cubicBezTo>
                  <a:cubicBezTo>
                    <a:pt x="15" y="16"/>
                    <a:pt x="18" y="17"/>
                    <a:pt x="19" y="18"/>
                  </a:cubicBezTo>
                  <a:cubicBezTo>
                    <a:pt x="18" y="18"/>
                    <a:pt x="16" y="18"/>
                    <a:pt x="15" y="18"/>
                  </a:cubicBezTo>
                  <a:cubicBezTo>
                    <a:pt x="16" y="19"/>
                    <a:pt x="17" y="19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20"/>
                    <a:pt x="16" y="20"/>
                    <a:pt x="15" y="21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4" y="21"/>
                    <a:pt x="14" y="23"/>
                    <a:pt x="13" y="2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2" y="22"/>
                    <a:pt x="12" y="22"/>
                  </a:cubicBezTo>
                  <a:cubicBezTo>
                    <a:pt x="12" y="23"/>
                    <a:pt x="13" y="23"/>
                    <a:pt x="13" y="24"/>
                  </a:cubicBezTo>
                  <a:cubicBezTo>
                    <a:pt x="12" y="24"/>
                    <a:pt x="12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ubicBezTo>
                    <a:pt x="12" y="26"/>
                    <a:pt x="12" y="27"/>
                    <a:pt x="13" y="27"/>
                  </a:cubicBezTo>
                  <a:cubicBezTo>
                    <a:pt x="11" y="28"/>
                    <a:pt x="10" y="26"/>
                    <a:pt x="9" y="25"/>
                  </a:cubicBezTo>
                  <a:cubicBezTo>
                    <a:pt x="10" y="26"/>
                    <a:pt x="13" y="25"/>
                    <a:pt x="12" y="24"/>
                  </a:cubicBezTo>
                  <a:cubicBezTo>
                    <a:pt x="10" y="23"/>
                    <a:pt x="7" y="23"/>
                    <a:pt x="6" y="23"/>
                  </a:cubicBezTo>
                  <a:cubicBezTo>
                    <a:pt x="7" y="23"/>
                    <a:pt x="6" y="23"/>
                    <a:pt x="7" y="23"/>
                  </a:cubicBezTo>
                  <a:cubicBezTo>
                    <a:pt x="6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4" y="24"/>
                    <a:pt x="2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3" y="27"/>
                  </a:cubicBezTo>
                  <a:cubicBezTo>
                    <a:pt x="2" y="29"/>
                    <a:pt x="3" y="31"/>
                    <a:pt x="2" y="33"/>
                  </a:cubicBezTo>
                  <a:cubicBezTo>
                    <a:pt x="2" y="34"/>
                    <a:pt x="1" y="36"/>
                    <a:pt x="3" y="36"/>
                  </a:cubicBezTo>
                  <a:cubicBezTo>
                    <a:pt x="2" y="38"/>
                    <a:pt x="4" y="36"/>
                    <a:pt x="4" y="35"/>
                  </a:cubicBezTo>
                  <a:cubicBezTo>
                    <a:pt x="5" y="36"/>
                    <a:pt x="6" y="37"/>
                    <a:pt x="6" y="37"/>
                  </a:cubicBezTo>
                  <a:cubicBezTo>
                    <a:pt x="7" y="38"/>
                    <a:pt x="8" y="36"/>
                    <a:pt x="7" y="35"/>
                  </a:cubicBezTo>
                  <a:cubicBezTo>
                    <a:pt x="7" y="35"/>
                    <a:pt x="8" y="34"/>
                    <a:pt x="7" y="34"/>
                  </a:cubicBezTo>
                  <a:cubicBezTo>
                    <a:pt x="7" y="33"/>
                    <a:pt x="6" y="33"/>
                    <a:pt x="6" y="33"/>
                  </a:cubicBezTo>
                  <a:cubicBezTo>
                    <a:pt x="6" y="32"/>
                    <a:pt x="7" y="29"/>
                    <a:pt x="6" y="29"/>
                  </a:cubicBezTo>
                  <a:cubicBezTo>
                    <a:pt x="5" y="29"/>
                    <a:pt x="7" y="28"/>
                    <a:pt x="7" y="28"/>
                  </a:cubicBezTo>
                  <a:cubicBezTo>
                    <a:pt x="8" y="27"/>
                    <a:pt x="7" y="31"/>
                    <a:pt x="7" y="31"/>
                  </a:cubicBezTo>
                  <a:cubicBezTo>
                    <a:pt x="8" y="34"/>
                    <a:pt x="10" y="31"/>
                    <a:pt x="12" y="31"/>
                  </a:cubicBezTo>
                  <a:cubicBezTo>
                    <a:pt x="12" y="32"/>
                    <a:pt x="9" y="33"/>
                    <a:pt x="10" y="33"/>
                  </a:cubicBezTo>
                  <a:cubicBezTo>
                    <a:pt x="10" y="34"/>
                    <a:pt x="11" y="35"/>
                    <a:pt x="10" y="35"/>
                  </a:cubicBezTo>
                  <a:cubicBezTo>
                    <a:pt x="9" y="34"/>
                    <a:pt x="10" y="37"/>
                    <a:pt x="10" y="37"/>
                  </a:cubicBezTo>
                  <a:cubicBezTo>
                    <a:pt x="10" y="37"/>
                    <a:pt x="8" y="39"/>
                    <a:pt x="7" y="3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9"/>
                    <a:pt x="6" y="39"/>
                    <a:pt x="6" y="39"/>
                  </a:cubicBezTo>
                  <a:cubicBezTo>
                    <a:pt x="5" y="39"/>
                    <a:pt x="6" y="38"/>
                    <a:pt x="5" y="37"/>
                  </a:cubicBezTo>
                  <a:cubicBezTo>
                    <a:pt x="3" y="38"/>
                    <a:pt x="5" y="39"/>
                    <a:pt x="5" y="40"/>
                  </a:cubicBezTo>
                  <a:cubicBezTo>
                    <a:pt x="4" y="40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3" y="45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2" y="45"/>
                    <a:pt x="1" y="46"/>
                    <a:pt x="1" y="46"/>
                  </a:cubicBezTo>
                  <a:cubicBezTo>
                    <a:pt x="1" y="46"/>
                    <a:pt x="2" y="46"/>
                    <a:pt x="2" y="46"/>
                  </a:cubicBezTo>
                  <a:cubicBezTo>
                    <a:pt x="3" y="46"/>
                    <a:pt x="3" y="47"/>
                    <a:pt x="3" y="47"/>
                  </a:cubicBezTo>
                  <a:cubicBezTo>
                    <a:pt x="4" y="49"/>
                    <a:pt x="4" y="48"/>
                    <a:pt x="3" y="49"/>
                  </a:cubicBezTo>
                  <a:cubicBezTo>
                    <a:pt x="1" y="50"/>
                    <a:pt x="1" y="49"/>
                    <a:pt x="1" y="50"/>
                  </a:cubicBezTo>
                  <a:cubicBezTo>
                    <a:pt x="0" y="51"/>
                    <a:pt x="1" y="53"/>
                    <a:pt x="2" y="54"/>
                  </a:cubicBezTo>
                  <a:cubicBezTo>
                    <a:pt x="3" y="53"/>
                    <a:pt x="3" y="54"/>
                    <a:pt x="4" y="53"/>
                  </a:cubicBezTo>
                  <a:cubicBezTo>
                    <a:pt x="5" y="52"/>
                    <a:pt x="5" y="52"/>
                    <a:pt x="6" y="51"/>
                  </a:cubicBezTo>
                  <a:cubicBezTo>
                    <a:pt x="5" y="51"/>
                    <a:pt x="5" y="51"/>
                    <a:pt x="5" y="50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7"/>
                    <a:pt x="13" y="47"/>
                    <a:pt x="13" y="48"/>
                  </a:cubicBezTo>
                  <a:cubicBezTo>
                    <a:pt x="13" y="48"/>
                    <a:pt x="13" y="47"/>
                    <a:pt x="13" y="47"/>
                  </a:cubicBezTo>
                  <a:cubicBezTo>
                    <a:pt x="13" y="47"/>
                    <a:pt x="13" y="47"/>
                    <a:pt x="14" y="47"/>
                  </a:cubicBezTo>
                  <a:cubicBezTo>
                    <a:pt x="13" y="47"/>
                    <a:pt x="8" y="45"/>
                    <a:pt x="10" y="4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1" y="45"/>
                    <a:pt x="12" y="45"/>
                    <a:pt x="14" y="45"/>
                  </a:cubicBezTo>
                  <a:cubicBezTo>
                    <a:pt x="14" y="46"/>
                    <a:pt x="14" y="47"/>
                    <a:pt x="15" y="47"/>
                  </a:cubicBezTo>
                  <a:cubicBezTo>
                    <a:pt x="16" y="47"/>
                    <a:pt x="16" y="47"/>
                    <a:pt x="17" y="47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6" y="46"/>
                    <a:pt x="16" y="46"/>
                    <a:pt x="15" y="45"/>
                  </a:cubicBezTo>
                  <a:cubicBezTo>
                    <a:pt x="16" y="45"/>
                    <a:pt x="16" y="45"/>
                    <a:pt x="17" y="4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7" y="44"/>
                    <a:pt x="17" y="44"/>
                    <a:pt x="18" y="44"/>
                  </a:cubicBezTo>
                  <a:cubicBezTo>
                    <a:pt x="18" y="44"/>
                    <a:pt x="17" y="44"/>
                    <a:pt x="17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0" y="46"/>
                    <a:pt x="21" y="45"/>
                    <a:pt x="22" y="44"/>
                  </a:cubicBezTo>
                  <a:cubicBezTo>
                    <a:pt x="22" y="45"/>
                    <a:pt x="23" y="46"/>
                    <a:pt x="23" y="46"/>
                  </a:cubicBezTo>
                  <a:cubicBezTo>
                    <a:pt x="23" y="47"/>
                    <a:pt x="23" y="48"/>
                    <a:pt x="23" y="48"/>
                  </a:cubicBezTo>
                  <a:cubicBezTo>
                    <a:pt x="24" y="48"/>
                    <a:pt x="24" y="49"/>
                    <a:pt x="24" y="49"/>
                  </a:cubicBezTo>
                  <a:cubicBezTo>
                    <a:pt x="26" y="49"/>
                    <a:pt x="28" y="52"/>
                    <a:pt x="29" y="52"/>
                  </a:cubicBezTo>
                  <a:cubicBezTo>
                    <a:pt x="31" y="54"/>
                    <a:pt x="31" y="55"/>
                    <a:pt x="33" y="53"/>
                  </a:cubicBezTo>
                  <a:cubicBezTo>
                    <a:pt x="33" y="52"/>
                    <a:pt x="36" y="49"/>
                    <a:pt x="35" y="48"/>
                  </a:cubicBezTo>
                  <a:cubicBezTo>
                    <a:pt x="35" y="48"/>
                    <a:pt x="36" y="47"/>
                    <a:pt x="36" y="46"/>
                  </a:cubicBezTo>
                  <a:cubicBezTo>
                    <a:pt x="35" y="45"/>
                    <a:pt x="34" y="46"/>
                    <a:pt x="34" y="45"/>
                  </a:cubicBezTo>
                  <a:cubicBezTo>
                    <a:pt x="33" y="46"/>
                    <a:pt x="33" y="47"/>
                    <a:pt x="32" y="47"/>
                  </a:cubicBezTo>
                  <a:cubicBezTo>
                    <a:pt x="32" y="46"/>
                    <a:pt x="32" y="46"/>
                    <a:pt x="31" y="46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0" y="46"/>
                    <a:pt x="29" y="45"/>
                  </a:cubicBezTo>
                  <a:cubicBezTo>
                    <a:pt x="29" y="44"/>
                    <a:pt x="29" y="44"/>
                    <a:pt x="29" y="4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5" name="Freeform 1637"/>
            <p:cNvSpPr>
              <a:spLocks/>
            </p:cNvSpPr>
            <p:nvPr userDrawn="1"/>
          </p:nvSpPr>
          <p:spPr bwMode="auto">
            <a:xfrm>
              <a:off x="257" y="250"/>
              <a:ext cx="210" cy="211"/>
            </a:xfrm>
            <a:custGeom>
              <a:avLst/>
              <a:gdLst/>
              <a:ahLst/>
              <a:cxnLst>
                <a:cxn ang="0">
                  <a:pos x="36" y="4"/>
                </a:cxn>
                <a:cxn ang="0">
                  <a:pos x="36" y="3"/>
                </a:cxn>
                <a:cxn ang="0">
                  <a:pos x="0" y="52"/>
                </a:cxn>
                <a:cxn ang="0">
                  <a:pos x="3" y="70"/>
                </a:cxn>
                <a:cxn ang="0">
                  <a:pos x="53" y="105"/>
                </a:cxn>
                <a:cxn ang="0">
                  <a:pos x="70" y="102"/>
                </a:cxn>
                <a:cxn ang="0">
                  <a:pos x="105" y="52"/>
                </a:cxn>
                <a:cxn ang="0">
                  <a:pos x="102" y="35"/>
                </a:cxn>
                <a:cxn ang="0">
                  <a:pos x="53" y="0"/>
                </a:cxn>
                <a:cxn ang="0">
                  <a:pos x="36" y="3"/>
                </a:cxn>
                <a:cxn ang="0">
                  <a:pos x="36" y="4"/>
                </a:cxn>
                <a:cxn ang="0">
                  <a:pos x="36" y="5"/>
                </a:cxn>
                <a:cxn ang="0">
                  <a:pos x="53" y="2"/>
                </a:cxn>
                <a:cxn ang="0">
                  <a:pos x="100" y="36"/>
                </a:cxn>
                <a:cxn ang="0">
                  <a:pos x="103" y="52"/>
                </a:cxn>
                <a:cxn ang="0">
                  <a:pos x="70" y="100"/>
                </a:cxn>
                <a:cxn ang="0">
                  <a:pos x="53" y="102"/>
                </a:cxn>
                <a:cxn ang="0">
                  <a:pos x="6" y="69"/>
                </a:cxn>
                <a:cxn ang="0">
                  <a:pos x="3" y="52"/>
                </a:cxn>
                <a:cxn ang="0">
                  <a:pos x="36" y="5"/>
                </a:cxn>
                <a:cxn ang="0">
                  <a:pos x="36" y="4"/>
                </a:cxn>
              </a:cxnLst>
              <a:rect l="0" t="0" r="r" b="b"/>
              <a:pathLst>
                <a:path w="105" h="105">
                  <a:moveTo>
                    <a:pt x="36" y="4"/>
                  </a:moveTo>
                  <a:cubicBezTo>
                    <a:pt x="36" y="3"/>
                    <a:pt x="36" y="3"/>
                    <a:pt x="36" y="3"/>
                  </a:cubicBezTo>
                  <a:cubicBezTo>
                    <a:pt x="14" y="10"/>
                    <a:pt x="0" y="31"/>
                    <a:pt x="0" y="52"/>
                  </a:cubicBezTo>
                  <a:cubicBezTo>
                    <a:pt x="0" y="58"/>
                    <a:pt x="1" y="64"/>
                    <a:pt x="3" y="70"/>
                  </a:cubicBezTo>
                  <a:cubicBezTo>
                    <a:pt x="11" y="91"/>
                    <a:pt x="31" y="105"/>
                    <a:pt x="53" y="105"/>
                  </a:cubicBezTo>
                  <a:cubicBezTo>
                    <a:pt x="59" y="105"/>
                    <a:pt x="65" y="104"/>
                    <a:pt x="70" y="102"/>
                  </a:cubicBezTo>
                  <a:cubicBezTo>
                    <a:pt x="92" y="94"/>
                    <a:pt x="105" y="74"/>
                    <a:pt x="105" y="52"/>
                  </a:cubicBezTo>
                  <a:cubicBezTo>
                    <a:pt x="105" y="46"/>
                    <a:pt x="105" y="41"/>
                    <a:pt x="102" y="35"/>
                  </a:cubicBezTo>
                  <a:cubicBezTo>
                    <a:pt x="95" y="13"/>
                    <a:pt x="75" y="0"/>
                    <a:pt x="53" y="0"/>
                  </a:cubicBezTo>
                  <a:cubicBezTo>
                    <a:pt x="47" y="0"/>
                    <a:pt x="41" y="1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42" y="3"/>
                    <a:pt x="47" y="2"/>
                    <a:pt x="53" y="2"/>
                  </a:cubicBezTo>
                  <a:cubicBezTo>
                    <a:pt x="74" y="2"/>
                    <a:pt x="93" y="15"/>
                    <a:pt x="100" y="36"/>
                  </a:cubicBezTo>
                  <a:cubicBezTo>
                    <a:pt x="102" y="41"/>
                    <a:pt x="103" y="47"/>
                    <a:pt x="103" y="52"/>
                  </a:cubicBezTo>
                  <a:cubicBezTo>
                    <a:pt x="103" y="73"/>
                    <a:pt x="90" y="92"/>
                    <a:pt x="70" y="100"/>
                  </a:cubicBezTo>
                  <a:cubicBezTo>
                    <a:pt x="64" y="101"/>
                    <a:pt x="58" y="102"/>
                    <a:pt x="53" y="102"/>
                  </a:cubicBezTo>
                  <a:cubicBezTo>
                    <a:pt x="32" y="102"/>
                    <a:pt x="13" y="89"/>
                    <a:pt x="6" y="69"/>
                  </a:cubicBezTo>
                  <a:cubicBezTo>
                    <a:pt x="4" y="63"/>
                    <a:pt x="3" y="58"/>
                    <a:pt x="3" y="52"/>
                  </a:cubicBezTo>
                  <a:cubicBezTo>
                    <a:pt x="3" y="32"/>
                    <a:pt x="16" y="12"/>
                    <a:pt x="36" y="5"/>
                  </a:cubicBezTo>
                  <a:cubicBezTo>
                    <a:pt x="36" y="4"/>
                    <a:pt x="36" y="4"/>
                    <a:pt x="36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6" name="Freeform 1638"/>
            <p:cNvSpPr>
              <a:spLocks/>
            </p:cNvSpPr>
            <p:nvPr userDrawn="1"/>
          </p:nvSpPr>
          <p:spPr bwMode="auto">
            <a:xfrm>
              <a:off x="257" y="248"/>
              <a:ext cx="212" cy="211"/>
            </a:xfrm>
            <a:custGeom>
              <a:avLst/>
              <a:gdLst/>
              <a:ahLst/>
              <a:cxnLst>
                <a:cxn ang="0">
                  <a:pos x="105" y="53"/>
                </a:cxn>
                <a:cxn ang="0">
                  <a:pos x="104" y="53"/>
                </a:cxn>
                <a:cxn ang="0">
                  <a:pos x="89" y="89"/>
                </a:cxn>
                <a:cxn ang="0">
                  <a:pos x="53" y="104"/>
                </a:cxn>
                <a:cxn ang="0">
                  <a:pos x="17" y="89"/>
                </a:cxn>
                <a:cxn ang="0">
                  <a:pos x="3" y="53"/>
                </a:cxn>
                <a:cxn ang="0">
                  <a:pos x="17" y="17"/>
                </a:cxn>
                <a:cxn ang="0">
                  <a:pos x="53" y="3"/>
                </a:cxn>
                <a:cxn ang="0">
                  <a:pos x="89" y="17"/>
                </a:cxn>
                <a:cxn ang="0">
                  <a:pos x="104" y="53"/>
                </a:cxn>
                <a:cxn ang="0">
                  <a:pos x="105" y="53"/>
                </a:cxn>
                <a:cxn ang="0">
                  <a:pos x="106" y="53"/>
                </a:cxn>
                <a:cxn ang="0">
                  <a:pos x="53" y="0"/>
                </a:cxn>
                <a:cxn ang="0">
                  <a:pos x="0" y="53"/>
                </a:cxn>
                <a:cxn ang="0">
                  <a:pos x="53" y="106"/>
                </a:cxn>
                <a:cxn ang="0">
                  <a:pos x="106" y="53"/>
                </a:cxn>
                <a:cxn ang="0">
                  <a:pos x="105" y="53"/>
                </a:cxn>
              </a:cxnLst>
              <a:rect l="0" t="0" r="r" b="b"/>
              <a:pathLst>
                <a:path w="106" h="106">
                  <a:moveTo>
                    <a:pt x="105" y="53"/>
                  </a:moveTo>
                  <a:cubicBezTo>
                    <a:pt x="104" y="53"/>
                    <a:pt x="104" y="53"/>
                    <a:pt x="104" y="53"/>
                  </a:cubicBezTo>
                  <a:cubicBezTo>
                    <a:pt x="104" y="67"/>
                    <a:pt x="98" y="80"/>
                    <a:pt x="89" y="89"/>
                  </a:cubicBezTo>
                  <a:cubicBezTo>
                    <a:pt x="80" y="98"/>
                    <a:pt x="67" y="104"/>
                    <a:pt x="53" y="104"/>
                  </a:cubicBezTo>
                  <a:cubicBezTo>
                    <a:pt x="39" y="104"/>
                    <a:pt x="26" y="98"/>
                    <a:pt x="17" y="89"/>
                  </a:cubicBezTo>
                  <a:cubicBezTo>
                    <a:pt x="8" y="80"/>
                    <a:pt x="3" y="67"/>
                    <a:pt x="3" y="53"/>
                  </a:cubicBezTo>
                  <a:cubicBezTo>
                    <a:pt x="3" y="39"/>
                    <a:pt x="8" y="27"/>
                    <a:pt x="17" y="17"/>
                  </a:cubicBezTo>
                  <a:cubicBezTo>
                    <a:pt x="26" y="8"/>
                    <a:pt x="39" y="3"/>
                    <a:pt x="53" y="3"/>
                  </a:cubicBezTo>
                  <a:cubicBezTo>
                    <a:pt x="67" y="3"/>
                    <a:pt x="80" y="8"/>
                    <a:pt x="89" y="17"/>
                  </a:cubicBezTo>
                  <a:cubicBezTo>
                    <a:pt x="98" y="27"/>
                    <a:pt x="104" y="39"/>
                    <a:pt x="104" y="53"/>
                  </a:cubicBezTo>
                  <a:cubicBezTo>
                    <a:pt x="105" y="53"/>
                    <a:pt x="105" y="53"/>
                    <a:pt x="105" y="53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82"/>
                    <a:pt x="24" y="106"/>
                    <a:pt x="53" y="106"/>
                  </a:cubicBezTo>
                  <a:cubicBezTo>
                    <a:pt x="82" y="106"/>
                    <a:pt x="106" y="82"/>
                    <a:pt x="106" y="53"/>
                  </a:cubicBezTo>
                  <a:cubicBezTo>
                    <a:pt x="105" y="53"/>
                    <a:pt x="105" y="53"/>
                    <a:pt x="105" y="5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7" name="Freeform 1639"/>
            <p:cNvSpPr>
              <a:spLocks/>
            </p:cNvSpPr>
            <p:nvPr userDrawn="1"/>
          </p:nvSpPr>
          <p:spPr bwMode="auto">
            <a:xfrm>
              <a:off x="311" y="272"/>
              <a:ext cx="64" cy="54"/>
            </a:xfrm>
            <a:custGeom>
              <a:avLst/>
              <a:gdLst/>
              <a:ahLst/>
              <a:cxnLst>
                <a:cxn ang="0">
                  <a:pos x="28" y="19"/>
                </a:cxn>
                <a:cxn ang="0">
                  <a:pos x="27" y="19"/>
                </a:cxn>
                <a:cxn ang="0">
                  <a:pos x="13" y="25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3" y="16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19" y="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9" y="12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9" y="20"/>
                </a:cxn>
                <a:cxn ang="0">
                  <a:pos x="32" y="12"/>
                </a:cxn>
                <a:cxn ang="0">
                  <a:pos x="25" y="2"/>
                </a:cxn>
                <a:cxn ang="0">
                  <a:pos x="25" y="3"/>
                </a:cxn>
                <a:cxn ang="0">
                  <a:pos x="25" y="2"/>
                </a:cxn>
                <a:cxn ang="0">
                  <a:pos x="19" y="0"/>
                </a:cxn>
                <a:cxn ang="0">
                  <a:pos x="4" y="7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0" y="1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13" y="27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8" y="19"/>
                </a:cxn>
              </a:cxnLst>
              <a:rect l="0" t="0" r="r" b="b"/>
              <a:pathLst>
                <a:path w="32" h="27">
                  <a:moveTo>
                    <a:pt x="28" y="19"/>
                  </a:moveTo>
                  <a:cubicBezTo>
                    <a:pt x="27" y="19"/>
                    <a:pt x="27" y="19"/>
                    <a:pt x="27" y="19"/>
                  </a:cubicBezTo>
                  <a:cubicBezTo>
                    <a:pt x="24" y="23"/>
                    <a:pt x="18" y="25"/>
                    <a:pt x="13" y="25"/>
                  </a:cubicBezTo>
                  <a:cubicBezTo>
                    <a:pt x="11" y="25"/>
                    <a:pt x="9" y="25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4" y="22"/>
                    <a:pt x="3" y="19"/>
                    <a:pt x="3" y="16"/>
                  </a:cubicBezTo>
                  <a:cubicBezTo>
                    <a:pt x="3" y="14"/>
                    <a:pt x="4" y="11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9" y="5"/>
                    <a:pt x="14" y="2"/>
                    <a:pt x="19" y="2"/>
                  </a:cubicBezTo>
                  <a:cubicBezTo>
                    <a:pt x="20" y="2"/>
                    <a:pt x="22" y="3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7" y="5"/>
                    <a:pt x="29" y="9"/>
                    <a:pt x="29" y="12"/>
                  </a:cubicBezTo>
                  <a:cubicBezTo>
                    <a:pt x="29" y="14"/>
                    <a:pt x="28" y="17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1" y="18"/>
                    <a:pt x="32" y="15"/>
                    <a:pt x="32" y="12"/>
                  </a:cubicBezTo>
                  <a:cubicBezTo>
                    <a:pt x="32" y="8"/>
                    <a:pt x="29" y="4"/>
                    <a:pt x="25" y="2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  <a:cubicBezTo>
                    <a:pt x="13" y="0"/>
                    <a:pt x="8" y="3"/>
                    <a:pt x="4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10"/>
                    <a:pt x="0" y="13"/>
                    <a:pt x="0" y="16"/>
                  </a:cubicBezTo>
                  <a:cubicBezTo>
                    <a:pt x="0" y="20"/>
                    <a:pt x="2" y="24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8" y="27"/>
                    <a:pt x="11" y="27"/>
                    <a:pt x="13" y="27"/>
                  </a:cubicBezTo>
                  <a:cubicBezTo>
                    <a:pt x="19" y="27"/>
                    <a:pt x="25" y="25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8" y="19"/>
                    <a:pt x="28" y="19"/>
                    <a:pt x="28" y="19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8" name="Freeform 1640"/>
            <p:cNvSpPr>
              <a:spLocks/>
            </p:cNvSpPr>
            <p:nvPr userDrawn="1"/>
          </p:nvSpPr>
          <p:spPr bwMode="auto">
            <a:xfrm>
              <a:off x="289" y="256"/>
              <a:ext cx="114" cy="103"/>
            </a:xfrm>
            <a:custGeom>
              <a:avLst/>
              <a:gdLst/>
              <a:ahLst/>
              <a:cxnLst>
                <a:cxn ang="0">
                  <a:pos x="50" y="37"/>
                </a:cxn>
                <a:cxn ang="0">
                  <a:pos x="49" y="36"/>
                </a:cxn>
                <a:cxn ang="0">
                  <a:pos x="23" y="49"/>
                </a:cxn>
                <a:cxn ang="0">
                  <a:pos x="12" y="46"/>
                </a:cxn>
                <a:cxn ang="0">
                  <a:pos x="12" y="47"/>
                </a:cxn>
                <a:cxn ang="0">
                  <a:pos x="12" y="46"/>
                </a:cxn>
                <a:cxn ang="0">
                  <a:pos x="2" y="30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33" y="3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55" y="22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50" y="37"/>
                </a:cxn>
                <a:cxn ang="0">
                  <a:pos x="51" y="37"/>
                </a:cxn>
                <a:cxn ang="0">
                  <a:pos x="57" y="22"/>
                </a:cxn>
                <a:cxn ang="0">
                  <a:pos x="46" y="3"/>
                </a:cxn>
                <a:cxn ang="0">
                  <a:pos x="45" y="4"/>
                </a:cxn>
                <a:cxn ang="0">
                  <a:pos x="46" y="3"/>
                </a:cxn>
                <a:cxn ang="0">
                  <a:pos x="33" y="0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0" y="30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23" y="51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0" y="37"/>
                </a:cxn>
              </a:cxnLst>
              <a:rect l="0" t="0" r="r" b="b"/>
              <a:pathLst>
                <a:path w="57" h="51">
                  <a:moveTo>
                    <a:pt x="50" y="37"/>
                  </a:moveTo>
                  <a:cubicBezTo>
                    <a:pt x="49" y="36"/>
                    <a:pt x="49" y="36"/>
                    <a:pt x="49" y="36"/>
                  </a:cubicBezTo>
                  <a:cubicBezTo>
                    <a:pt x="43" y="44"/>
                    <a:pt x="33" y="49"/>
                    <a:pt x="23" y="49"/>
                  </a:cubicBezTo>
                  <a:cubicBezTo>
                    <a:pt x="19" y="49"/>
                    <a:pt x="15" y="48"/>
                    <a:pt x="12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6" y="43"/>
                    <a:pt x="2" y="37"/>
                    <a:pt x="2" y="30"/>
                  </a:cubicBezTo>
                  <a:cubicBezTo>
                    <a:pt x="2" y="25"/>
                    <a:pt x="4" y="20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4" y="7"/>
                    <a:pt x="24" y="3"/>
                    <a:pt x="33" y="3"/>
                  </a:cubicBezTo>
                  <a:cubicBezTo>
                    <a:pt x="37" y="3"/>
                    <a:pt x="41" y="4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51" y="9"/>
                    <a:pt x="55" y="15"/>
                    <a:pt x="55" y="22"/>
                  </a:cubicBezTo>
                  <a:cubicBezTo>
                    <a:pt x="55" y="26"/>
                    <a:pt x="53" y="31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5" y="32"/>
                    <a:pt x="57" y="27"/>
                    <a:pt x="57" y="22"/>
                  </a:cubicBezTo>
                  <a:cubicBezTo>
                    <a:pt x="57" y="14"/>
                    <a:pt x="53" y="7"/>
                    <a:pt x="46" y="3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2" y="1"/>
                    <a:pt x="37" y="0"/>
                    <a:pt x="33" y="0"/>
                  </a:cubicBezTo>
                  <a:cubicBezTo>
                    <a:pt x="23" y="0"/>
                    <a:pt x="13" y="5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2" y="19"/>
                    <a:pt x="0" y="25"/>
                    <a:pt x="0" y="30"/>
                  </a:cubicBezTo>
                  <a:cubicBezTo>
                    <a:pt x="0" y="38"/>
                    <a:pt x="4" y="44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5" y="50"/>
                    <a:pt x="19" y="51"/>
                    <a:pt x="23" y="51"/>
                  </a:cubicBezTo>
                  <a:cubicBezTo>
                    <a:pt x="34" y="51"/>
                    <a:pt x="44" y="46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0" y="37"/>
                    <a:pt x="50" y="37"/>
                    <a:pt x="50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9" name="Freeform 1641"/>
            <p:cNvSpPr>
              <a:spLocks/>
            </p:cNvSpPr>
            <p:nvPr userDrawn="1"/>
          </p:nvSpPr>
          <p:spPr bwMode="auto">
            <a:xfrm>
              <a:off x="271" y="248"/>
              <a:ext cx="156" cy="143"/>
            </a:xfrm>
            <a:custGeom>
              <a:avLst/>
              <a:gdLst/>
              <a:ahLst/>
              <a:cxnLst>
                <a:cxn ang="0">
                  <a:pos x="69" y="54"/>
                </a:cxn>
                <a:cxn ang="0">
                  <a:pos x="68" y="53"/>
                </a:cxn>
                <a:cxn ang="0">
                  <a:pos x="35" y="69"/>
                </a:cxn>
                <a:cxn ang="0">
                  <a:pos x="16" y="63"/>
                </a:cxn>
                <a:cxn ang="0">
                  <a:pos x="2" y="4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46" y="3"/>
                </a:cxn>
                <a:cxn ang="0">
                  <a:pos x="65" y="8"/>
                </a:cxn>
                <a:cxn ang="0">
                  <a:pos x="77" y="30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9" y="54"/>
                </a:cxn>
                <a:cxn ang="0">
                  <a:pos x="69" y="55"/>
                </a:cxn>
                <a:cxn ang="0">
                  <a:pos x="79" y="30"/>
                </a:cxn>
                <a:cxn ang="0">
                  <a:pos x="66" y="6"/>
                </a:cxn>
                <a:cxn ang="0">
                  <a:pos x="46" y="0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0" y="40"/>
                </a:cxn>
                <a:cxn ang="0">
                  <a:pos x="15" y="65"/>
                </a:cxn>
                <a:cxn ang="0">
                  <a:pos x="35" y="71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4"/>
                </a:cxn>
              </a:cxnLst>
              <a:rect l="0" t="0" r="r" b="b"/>
              <a:pathLst>
                <a:path w="79" h="71">
                  <a:moveTo>
                    <a:pt x="69" y="54"/>
                  </a:moveTo>
                  <a:cubicBezTo>
                    <a:pt x="68" y="53"/>
                    <a:pt x="68" y="53"/>
                    <a:pt x="68" y="53"/>
                  </a:cubicBezTo>
                  <a:cubicBezTo>
                    <a:pt x="59" y="63"/>
                    <a:pt x="47" y="69"/>
                    <a:pt x="35" y="69"/>
                  </a:cubicBezTo>
                  <a:cubicBezTo>
                    <a:pt x="28" y="69"/>
                    <a:pt x="22" y="67"/>
                    <a:pt x="16" y="63"/>
                  </a:cubicBezTo>
                  <a:cubicBezTo>
                    <a:pt x="7" y="58"/>
                    <a:pt x="2" y="49"/>
                    <a:pt x="2" y="40"/>
                  </a:cubicBezTo>
                  <a:cubicBezTo>
                    <a:pt x="2" y="32"/>
                    <a:pt x="6" y="25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21" y="8"/>
                    <a:pt x="34" y="3"/>
                    <a:pt x="46" y="3"/>
                  </a:cubicBezTo>
                  <a:cubicBezTo>
                    <a:pt x="52" y="3"/>
                    <a:pt x="59" y="4"/>
                    <a:pt x="65" y="8"/>
                  </a:cubicBezTo>
                  <a:cubicBezTo>
                    <a:pt x="73" y="13"/>
                    <a:pt x="77" y="21"/>
                    <a:pt x="77" y="30"/>
                  </a:cubicBezTo>
                  <a:cubicBezTo>
                    <a:pt x="77" y="38"/>
                    <a:pt x="74" y="46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76" y="47"/>
                    <a:pt x="79" y="39"/>
                    <a:pt x="79" y="30"/>
                  </a:cubicBezTo>
                  <a:cubicBezTo>
                    <a:pt x="79" y="21"/>
                    <a:pt x="75" y="12"/>
                    <a:pt x="66" y="6"/>
                  </a:cubicBezTo>
                  <a:cubicBezTo>
                    <a:pt x="60" y="2"/>
                    <a:pt x="53" y="0"/>
                    <a:pt x="46" y="0"/>
                  </a:cubicBezTo>
                  <a:cubicBezTo>
                    <a:pt x="33" y="0"/>
                    <a:pt x="20" y="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3" y="23"/>
                    <a:pt x="0" y="32"/>
                    <a:pt x="0" y="40"/>
                  </a:cubicBezTo>
                  <a:cubicBezTo>
                    <a:pt x="0" y="50"/>
                    <a:pt x="5" y="59"/>
                    <a:pt x="15" y="65"/>
                  </a:cubicBezTo>
                  <a:cubicBezTo>
                    <a:pt x="21" y="69"/>
                    <a:pt x="28" y="71"/>
                    <a:pt x="35" y="71"/>
                  </a:cubicBezTo>
                  <a:cubicBezTo>
                    <a:pt x="47" y="71"/>
                    <a:pt x="60" y="6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4"/>
                    <a:pt x="69" y="54"/>
                    <a:pt x="69" y="5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0" name="Freeform 1642"/>
            <p:cNvSpPr>
              <a:spLocks/>
            </p:cNvSpPr>
            <p:nvPr userDrawn="1"/>
          </p:nvSpPr>
          <p:spPr bwMode="auto">
            <a:xfrm>
              <a:off x="259" y="274"/>
              <a:ext cx="192" cy="145"/>
            </a:xfrm>
            <a:custGeom>
              <a:avLst/>
              <a:gdLst/>
              <a:ahLst/>
              <a:cxnLst>
                <a:cxn ang="0">
                  <a:pos x="3" y="20"/>
                </a:cxn>
                <a:cxn ang="0">
                  <a:pos x="0" y="35"/>
                </a:cxn>
                <a:cxn ang="0">
                  <a:pos x="18" y="65"/>
                </a:cxn>
                <a:cxn ang="0">
                  <a:pos x="42" y="72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96" y="24"/>
                </a:cxn>
                <a:cxn ang="0">
                  <a:pos x="86" y="0"/>
                </a:cxn>
                <a:cxn ang="0">
                  <a:pos x="84" y="1"/>
                </a:cxn>
                <a:cxn ang="0">
                  <a:pos x="93" y="24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42" y="70"/>
                </a:cxn>
                <a:cxn ang="0">
                  <a:pos x="19" y="63"/>
                </a:cxn>
                <a:cxn ang="0">
                  <a:pos x="3" y="35"/>
                </a:cxn>
                <a:cxn ang="0">
                  <a:pos x="5" y="21"/>
                </a:cxn>
                <a:cxn ang="0">
                  <a:pos x="3" y="20"/>
                </a:cxn>
              </a:cxnLst>
              <a:rect l="0" t="0" r="r" b="b"/>
              <a:pathLst>
                <a:path w="96" h="72">
                  <a:moveTo>
                    <a:pt x="3" y="20"/>
                  </a:moveTo>
                  <a:cubicBezTo>
                    <a:pt x="1" y="25"/>
                    <a:pt x="0" y="30"/>
                    <a:pt x="0" y="35"/>
                  </a:cubicBezTo>
                  <a:cubicBezTo>
                    <a:pt x="0" y="47"/>
                    <a:pt x="6" y="58"/>
                    <a:pt x="18" y="65"/>
                  </a:cubicBezTo>
                  <a:cubicBezTo>
                    <a:pt x="26" y="70"/>
                    <a:pt x="34" y="72"/>
                    <a:pt x="42" y="72"/>
                  </a:cubicBezTo>
                  <a:cubicBezTo>
                    <a:pt x="58" y="72"/>
                    <a:pt x="73" y="65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92" y="44"/>
                    <a:pt x="96" y="34"/>
                    <a:pt x="96" y="24"/>
                  </a:cubicBezTo>
                  <a:cubicBezTo>
                    <a:pt x="96" y="15"/>
                    <a:pt x="92" y="6"/>
                    <a:pt x="86" y="0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90" y="7"/>
                    <a:pt x="93" y="15"/>
                    <a:pt x="93" y="24"/>
                  </a:cubicBezTo>
                  <a:cubicBezTo>
                    <a:pt x="93" y="33"/>
                    <a:pt x="90" y="43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71" y="63"/>
                    <a:pt x="57" y="70"/>
                    <a:pt x="42" y="70"/>
                  </a:cubicBezTo>
                  <a:cubicBezTo>
                    <a:pt x="34" y="70"/>
                    <a:pt x="26" y="68"/>
                    <a:pt x="19" y="63"/>
                  </a:cubicBezTo>
                  <a:cubicBezTo>
                    <a:pt x="8" y="56"/>
                    <a:pt x="3" y="46"/>
                    <a:pt x="3" y="35"/>
                  </a:cubicBezTo>
                  <a:cubicBezTo>
                    <a:pt x="3" y="30"/>
                    <a:pt x="3" y="26"/>
                    <a:pt x="5" y="21"/>
                  </a:cubicBezTo>
                  <a:cubicBezTo>
                    <a:pt x="3" y="20"/>
                    <a:pt x="3" y="20"/>
                    <a:pt x="3" y="2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1" name="Freeform 1643"/>
            <p:cNvSpPr>
              <a:spLocks/>
            </p:cNvSpPr>
            <p:nvPr userDrawn="1"/>
          </p:nvSpPr>
          <p:spPr bwMode="auto">
            <a:xfrm>
              <a:off x="265" y="302"/>
              <a:ext cx="200" cy="139"/>
            </a:xfrm>
            <a:custGeom>
              <a:avLst/>
              <a:gdLst/>
              <a:ahLst/>
              <a:cxnLst>
                <a:cxn ang="0">
                  <a:pos x="93" y="1"/>
                </a:cxn>
                <a:cxn ang="0">
                  <a:pos x="98" y="19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43" y="67"/>
                </a:cxn>
                <a:cxn ang="0">
                  <a:pos x="17" y="60"/>
                </a:cxn>
                <a:cxn ang="0">
                  <a:pos x="2" y="44"/>
                </a:cxn>
                <a:cxn ang="0">
                  <a:pos x="0" y="45"/>
                </a:cxn>
                <a:cxn ang="0">
                  <a:pos x="15" y="62"/>
                </a:cxn>
                <a:cxn ang="0">
                  <a:pos x="43" y="70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100" y="19"/>
                </a:cxn>
                <a:cxn ang="0">
                  <a:pos x="95" y="0"/>
                </a:cxn>
                <a:cxn ang="0">
                  <a:pos x="93" y="1"/>
                </a:cxn>
              </a:cxnLst>
              <a:rect l="0" t="0" r="r" b="b"/>
              <a:pathLst>
                <a:path w="100" h="70">
                  <a:moveTo>
                    <a:pt x="93" y="1"/>
                  </a:moveTo>
                  <a:cubicBezTo>
                    <a:pt x="96" y="7"/>
                    <a:pt x="98" y="13"/>
                    <a:pt x="98" y="19"/>
                  </a:cubicBezTo>
                  <a:cubicBezTo>
                    <a:pt x="98" y="28"/>
                    <a:pt x="94" y="39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74" y="60"/>
                    <a:pt x="58" y="67"/>
                    <a:pt x="43" y="67"/>
                  </a:cubicBezTo>
                  <a:cubicBezTo>
                    <a:pt x="34" y="67"/>
                    <a:pt x="25" y="65"/>
                    <a:pt x="17" y="60"/>
                  </a:cubicBezTo>
                  <a:cubicBezTo>
                    <a:pt x="10" y="56"/>
                    <a:pt x="5" y="50"/>
                    <a:pt x="2" y="4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2"/>
                    <a:pt x="8" y="58"/>
                    <a:pt x="15" y="62"/>
                  </a:cubicBezTo>
                  <a:cubicBezTo>
                    <a:pt x="24" y="67"/>
                    <a:pt x="33" y="70"/>
                    <a:pt x="43" y="70"/>
                  </a:cubicBezTo>
                  <a:cubicBezTo>
                    <a:pt x="59" y="70"/>
                    <a:pt x="75" y="62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96" y="40"/>
                    <a:pt x="100" y="29"/>
                    <a:pt x="100" y="19"/>
                  </a:cubicBezTo>
                  <a:cubicBezTo>
                    <a:pt x="100" y="12"/>
                    <a:pt x="98" y="6"/>
                    <a:pt x="95" y="0"/>
                  </a:cubicBezTo>
                  <a:cubicBezTo>
                    <a:pt x="93" y="1"/>
                    <a:pt x="93" y="1"/>
                    <a:pt x="9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2" name="Freeform 1644"/>
            <p:cNvSpPr>
              <a:spLocks/>
            </p:cNvSpPr>
            <p:nvPr userDrawn="1"/>
          </p:nvSpPr>
          <p:spPr bwMode="auto">
            <a:xfrm>
              <a:off x="311" y="379"/>
              <a:ext cx="154" cy="78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22" y="37"/>
                </a:cxn>
                <a:cxn ang="0">
                  <a:pos x="1" y="32"/>
                </a:cxn>
                <a:cxn ang="0">
                  <a:pos x="0" y="34"/>
                </a:cxn>
                <a:cxn ang="0">
                  <a:pos x="22" y="3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77" y="1"/>
                </a:cxn>
                <a:cxn ang="0">
                  <a:pos x="75" y="0"/>
                </a:cxn>
              </a:cxnLst>
              <a:rect l="0" t="0" r="r" b="b"/>
              <a:pathLst>
                <a:path w="77" h="39">
                  <a:moveTo>
                    <a:pt x="75" y="0"/>
                  </a:moveTo>
                  <a:cubicBezTo>
                    <a:pt x="73" y="6"/>
                    <a:pt x="70" y="12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54" y="30"/>
                    <a:pt x="38" y="37"/>
                    <a:pt x="22" y="37"/>
                  </a:cubicBezTo>
                  <a:cubicBezTo>
                    <a:pt x="15" y="37"/>
                    <a:pt x="8" y="35"/>
                    <a:pt x="1" y="3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38"/>
                    <a:pt x="15" y="39"/>
                    <a:pt x="22" y="39"/>
                  </a:cubicBezTo>
                  <a:cubicBezTo>
                    <a:pt x="39" y="39"/>
                    <a:pt x="55" y="32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72" y="13"/>
                    <a:pt x="75" y="7"/>
                    <a:pt x="77" y="1"/>
                  </a:cubicBezTo>
                  <a:cubicBezTo>
                    <a:pt x="75" y="0"/>
                    <a:pt x="75" y="0"/>
                    <a:pt x="7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3" name="Freeform 1645"/>
            <p:cNvSpPr>
              <a:spLocks/>
            </p:cNvSpPr>
            <p:nvPr userDrawn="1"/>
          </p:nvSpPr>
          <p:spPr bwMode="auto">
            <a:xfrm>
              <a:off x="277" y="280"/>
              <a:ext cx="46" cy="16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12" y="2"/>
                </a:cxn>
                <a:cxn ang="0">
                  <a:pos x="22" y="5"/>
                </a:cxn>
                <a:cxn ang="0">
                  <a:pos x="23" y="3"/>
                </a:cxn>
              </a:cxnLst>
              <a:rect l="0" t="0" r="r" b="b"/>
              <a:pathLst>
                <a:path w="23" h="8">
                  <a:moveTo>
                    <a:pt x="23" y="3"/>
                  </a:moveTo>
                  <a:cubicBezTo>
                    <a:pt x="19" y="1"/>
                    <a:pt x="15" y="0"/>
                    <a:pt x="12" y="0"/>
                  </a:cubicBezTo>
                  <a:cubicBezTo>
                    <a:pt x="7" y="0"/>
                    <a:pt x="3" y="2"/>
                    <a:pt x="0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5" y="4"/>
                    <a:pt x="8" y="2"/>
                    <a:pt x="12" y="2"/>
                  </a:cubicBezTo>
                  <a:cubicBezTo>
                    <a:pt x="15" y="2"/>
                    <a:pt x="18" y="3"/>
                    <a:pt x="22" y="5"/>
                  </a:cubicBezTo>
                  <a:cubicBezTo>
                    <a:pt x="23" y="3"/>
                    <a:pt x="23" y="3"/>
                    <a:pt x="23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4" name="Freeform 1646"/>
            <p:cNvSpPr>
              <a:spLocks/>
            </p:cNvSpPr>
            <p:nvPr userDrawn="1"/>
          </p:nvSpPr>
          <p:spPr bwMode="auto">
            <a:xfrm>
              <a:off x="365" y="308"/>
              <a:ext cx="88" cy="103"/>
            </a:xfrm>
            <a:custGeom>
              <a:avLst/>
              <a:gdLst/>
              <a:ahLst/>
              <a:cxnLst>
                <a:cxn ang="0">
                  <a:pos x="44" y="50"/>
                </a:cxn>
                <a:cxn ang="0">
                  <a:pos x="28" y="24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26" y="25"/>
                </a:cxn>
                <a:cxn ang="0">
                  <a:pos x="42" y="51"/>
                </a:cxn>
                <a:cxn ang="0">
                  <a:pos x="44" y="50"/>
                </a:cxn>
              </a:cxnLst>
              <a:rect l="0" t="0" r="r" b="b"/>
              <a:pathLst>
                <a:path w="44" h="51">
                  <a:moveTo>
                    <a:pt x="44" y="50"/>
                  </a:moveTo>
                  <a:cubicBezTo>
                    <a:pt x="42" y="42"/>
                    <a:pt x="36" y="33"/>
                    <a:pt x="28" y="24"/>
                  </a:cubicBezTo>
                  <a:cubicBezTo>
                    <a:pt x="20" y="15"/>
                    <a:pt x="10" y="7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8" y="8"/>
                    <a:pt x="18" y="17"/>
                    <a:pt x="26" y="25"/>
                  </a:cubicBezTo>
                  <a:cubicBezTo>
                    <a:pt x="34" y="34"/>
                    <a:pt x="40" y="43"/>
                    <a:pt x="42" y="51"/>
                  </a:cubicBezTo>
                  <a:cubicBezTo>
                    <a:pt x="44" y="50"/>
                    <a:pt x="44" y="50"/>
                    <a:pt x="44" y="5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5" name="Freeform 1647"/>
            <p:cNvSpPr>
              <a:spLocks/>
            </p:cNvSpPr>
            <p:nvPr userDrawn="1"/>
          </p:nvSpPr>
          <p:spPr bwMode="auto">
            <a:xfrm>
              <a:off x="359" y="316"/>
              <a:ext cx="74" cy="117"/>
            </a:xfrm>
            <a:custGeom>
              <a:avLst/>
              <a:gdLst/>
              <a:ahLst/>
              <a:cxnLst>
                <a:cxn ang="0">
                  <a:pos x="37" y="58"/>
                </a:cxn>
                <a:cxn ang="0">
                  <a:pos x="37" y="58"/>
                </a:cxn>
                <a:cxn ang="0">
                  <a:pos x="33" y="44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21" y="29"/>
                </a:cxn>
                <a:cxn ang="0">
                  <a:pos x="31" y="45"/>
                </a:cxn>
                <a:cxn ang="0">
                  <a:pos x="35" y="58"/>
                </a:cxn>
                <a:cxn ang="0">
                  <a:pos x="35" y="58"/>
                </a:cxn>
                <a:cxn ang="0">
                  <a:pos x="37" y="58"/>
                </a:cxn>
              </a:cxnLst>
              <a:rect l="0" t="0" r="r" b="b"/>
              <a:pathLst>
                <a:path w="37" h="58">
                  <a:moveTo>
                    <a:pt x="37" y="58"/>
                  </a:moveTo>
                  <a:cubicBezTo>
                    <a:pt x="37" y="58"/>
                    <a:pt x="37" y="58"/>
                    <a:pt x="37" y="58"/>
                  </a:cubicBezTo>
                  <a:cubicBezTo>
                    <a:pt x="37" y="54"/>
                    <a:pt x="36" y="50"/>
                    <a:pt x="33" y="44"/>
                  </a:cubicBezTo>
                  <a:cubicBezTo>
                    <a:pt x="25" y="28"/>
                    <a:pt x="9" y="7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6"/>
                    <a:pt x="13" y="17"/>
                    <a:pt x="21" y="29"/>
                  </a:cubicBezTo>
                  <a:cubicBezTo>
                    <a:pt x="25" y="34"/>
                    <a:pt x="28" y="40"/>
                    <a:pt x="31" y="45"/>
                  </a:cubicBezTo>
                  <a:cubicBezTo>
                    <a:pt x="33" y="51"/>
                    <a:pt x="35" y="55"/>
                    <a:pt x="35" y="58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7" y="58"/>
                    <a:pt x="37" y="58"/>
                    <a:pt x="37" y="58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6" name="Freeform 1648"/>
            <p:cNvSpPr>
              <a:spLocks/>
            </p:cNvSpPr>
            <p:nvPr userDrawn="1"/>
          </p:nvSpPr>
          <p:spPr bwMode="auto">
            <a:xfrm>
              <a:off x="351" y="320"/>
              <a:ext cx="60" cy="129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28" y="59"/>
                </a:cxn>
                <a:cxn ang="0">
                  <a:pos x="14" y="25"/>
                </a:cxn>
                <a:cxn ang="0">
                  <a:pos x="7" y="9"/>
                </a:cxn>
                <a:cxn ang="0">
                  <a:pos x="4" y="3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5"/>
                </a:cxn>
                <a:cxn ang="0">
                  <a:pos x="17" y="37"/>
                </a:cxn>
                <a:cxn ang="0">
                  <a:pos x="24" y="54"/>
                </a:cxn>
                <a:cxn ang="0">
                  <a:pos x="27" y="64"/>
                </a:cxn>
                <a:cxn ang="0">
                  <a:pos x="30" y="64"/>
                </a:cxn>
              </a:cxnLst>
              <a:rect l="0" t="0" r="r" b="b"/>
              <a:pathLst>
                <a:path w="30" h="64">
                  <a:moveTo>
                    <a:pt x="30" y="64"/>
                  </a:moveTo>
                  <a:cubicBezTo>
                    <a:pt x="30" y="63"/>
                    <a:pt x="29" y="61"/>
                    <a:pt x="28" y="59"/>
                  </a:cubicBezTo>
                  <a:cubicBezTo>
                    <a:pt x="26" y="51"/>
                    <a:pt x="20" y="38"/>
                    <a:pt x="14" y="25"/>
                  </a:cubicBezTo>
                  <a:cubicBezTo>
                    <a:pt x="11" y="19"/>
                    <a:pt x="9" y="13"/>
                    <a:pt x="7" y="9"/>
                  </a:cubicBezTo>
                  <a:cubicBezTo>
                    <a:pt x="5" y="6"/>
                    <a:pt x="5" y="4"/>
                    <a:pt x="4" y="3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3"/>
                    <a:pt x="2" y="5"/>
                  </a:cubicBezTo>
                  <a:cubicBezTo>
                    <a:pt x="5" y="11"/>
                    <a:pt x="11" y="24"/>
                    <a:pt x="17" y="37"/>
                  </a:cubicBezTo>
                  <a:cubicBezTo>
                    <a:pt x="20" y="43"/>
                    <a:pt x="22" y="49"/>
                    <a:pt x="24" y="54"/>
                  </a:cubicBezTo>
                  <a:cubicBezTo>
                    <a:pt x="26" y="59"/>
                    <a:pt x="27" y="63"/>
                    <a:pt x="27" y="64"/>
                  </a:cubicBezTo>
                  <a:cubicBezTo>
                    <a:pt x="30" y="64"/>
                    <a:pt x="30" y="64"/>
                    <a:pt x="30" y="6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7" name="Freeform 1649"/>
            <p:cNvSpPr>
              <a:spLocks/>
            </p:cNvSpPr>
            <p:nvPr userDrawn="1"/>
          </p:nvSpPr>
          <p:spPr bwMode="auto">
            <a:xfrm>
              <a:off x="343" y="324"/>
              <a:ext cx="42" cy="135"/>
            </a:xfrm>
            <a:custGeom>
              <a:avLst/>
              <a:gdLst/>
              <a:ahLst/>
              <a:cxnLst>
                <a:cxn ang="0">
                  <a:pos x="21" y="65"/>
                </a:cxn>
                <a:cxn ang="0">
                  <a:pos x="16" y="54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8" y="35"/>
                </a:cxn>
                <a:cxn ang="0">
                  <a:pos x="14" y="54"/>
                </a:cxn>
                <a:cxn ang="0">
                  <a:pos x="19" y="67"/>
                </a:cxn>
                <a:cxn ang="0">
                  <a:pos x="21" y="65"/>
                </a:cxn>
              </a:cxnLst>
              <a:rect l="0" t="0" r="r" b="b"/>
              <a:pathLst>
                <a:path w="21" h="67">
                  <a:moveTo>
                    <a:pt x="21" y="65"/>
                  </a:moveTo>
                  <a:cubicBezTo>
                    <a:pt x="19" y="64"/>
                    <a:pt x="18" y="59"/>
                    <a:pt x="16" y="54"/>
                  </a:cubicBezTo>
                  <a:cubicBezTo>
                    <a:pt x="10" y="37"/>
                    <a:pt x="4" y="1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7"/>
                    <a:pt x="4" y="21"/>
                    <a:pt x="8" y="35"/>
                  </a:cubicBezTo>
                  <a:cubicBezTo>
                    <a:pt x="10" y="42"/>
                    <a:pt x="12" y="49"/>
                    <a:pt x="14" y="54"/>
                  </a:cubicBezTo>
                  <a:cubicBezTo>
                    <a:pt x="15" y="60"/>
                    <a:pt x="17" y="64"/>
                    <a:pt x="19" y="67"/>
                  </a:cubicBezTo>
                  <a:cubicBezTo>
                    <a:pt x="21" y="65"/>
                    <a:pt x="21" y="65"/>
                    <a:pt x="21" y="6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8" name="Freeform 1650"/>
            <p:cNvSpPr>
              <a:spLocks/>
            </p:cNvSpPr>
            <p:nvPr userDrawn="1"/>
          </p:nvSpPr>
          <p:spPr bwMode="auto">
            <a:xfrm>
              <a:off x="335" y="324"/>
              <a:ext cx="20" cy="135"/>
            </a:xfrm>
            <a:custGeom>
              <a:avLst/>
              <a:gdLst/>
              <a:ahLst/>
              <a:cxnLst>
                <a:cxn ang="0">
                  <a:pos x="10" y="66"/>
                </a:cxn>
                <a:cxn ang="0">
                  <a:pos x="4" y="45"/>
                </a:cxn>
                <a:cxn ang="0">
                  <a:pos x="2" y="18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1" y="45"/>
                </a:cxn>
                <a:cxn ang="0">
                  <a:pos x="8" y="67"/>
                </a:cxn>
                <a:cxn ang="0">
                  <a:pos x="10" y="66"/>
                </a:cxn>
              </a:cxnLst>
              <a:rect l="0" t="0" r="r" b="b"/>
              <a:pathLst>
                <a:path w="10" h="67">
                  <a:moveTo>
                    <a:pt x="10" y="66"/>
                  </a:moveTo>
                  <a:cubicBezTo>
                    <a:pt x="7" y="61"/>
                    <a:pt x="5" y="53"/>
                    <a:pt x="4" y="45"/>
                  </a:cubicBezTo>
                  <a:cubicBezTo>
                    <a:pt x="3" y="36"/>
                    <a:pt x="2" y="27"/>
                    <a:pt x="2" y="18"/>
                  </a:cubicBezTo>
                  <a:cubicBezTo>
                    <a:pt x="2" y="11"/>
                    <a:pt x="2" y="5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11"/>
                    <a:pt x="0" y="18"/>
                  </a:cubicBezTo>
                  <a:cubicBezTo>
                    <a:pt x="0" y="27"/>
                    <a:pt x="0" y="36"/>
                    <a:pt x="1" y="45"/>
                  </a:cubicBezTo>
                  <a:cubicBezTo>
                    <a:pt x="3" y="54"/>
                    <a:pt x="5" y="62"/>
                    <a:pt x="8" y="67"/>
                  </a:cubicBezTo>
                  <a:cubicBezTo>
                    <a:pt x="10" y="66"/>
                    <a:pt x="10" y="66"/>
                    <a:pt x="10" y="6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9" name="Freeform 1651"/>
            <p:cNvSpPr>
              <a:spLocks/>
            </p:cNvSpPr>
            <p:nvPr userDrawn="1"/>
          </p:nvSpPr>
          <p:spPr bwMode="auto">
            <a:xfrm>
              <a:off x="315" y="322"/>
              <a:ext cx="18" cy="13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5"/>
                </a:cxn>
                <a:cxn ang="0">
                  <a:pos x="3" y="65"/>
                </a:cxn>
                <a:cxn ang="0">
                  <a:pos x="5" y="63"/>
                </a:cxn>
                <a:cxn ang="0">
                  <a:pos x="2" y="45"/>
                </a:cxn>
                <a:cxn ang="0">
                  <a:pos x="9" y="1"/>
                </a:cxn>
                <a:cxn ang="0">
                  <a:pos x="7" y="0"/>
                </a:cxn>
              </a:cxnLst>
              <a:rect l="0" t="0" r="r" b="b"/>
              <a:pathLst>
                <a:path w="9" h="65">
                  <a:moveTo>
                    <a:pt x="7" y="0"/>
                  </a:moveTo>
                  <a:cubicBezTo>
                    <a:pt x="3" y="9"/>
                    <a:pt x="0" y="29"/>
                    <a:pt x="0" y="45"/>
                  </a:cubicBezTo>
                  <a:cubicBezTo>
                    <a:pt x="0" y="54"/>
                    <a:pt x="0" y="61"/>
                    <a:pt x="3" y="65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3" y="60"/>
                    <a:pt x="2" y="53"/>
                    <a:pt x="2" y="45"/>
                  </a:cubicBezTo>
                  <a:cubicBezTo>
                    <a:pt x="2" y="30"/>
                    <a:pt x="5" y="10"/>
                    <a:pt x="9" y="1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0" name="Freeform 1652"/>
            <p:cNvSpPr>
              <a:spLocks/>
            </p:cNvSpPr>
            <p:nvPr userDrawn="1"/>
          </p:nvSpPr>
          <p:spPr bwMode="auto">
            <a:xfrm>
              <a:off x="357" y="256"/>
              <a:ext cx="48" cy="22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4" y="1"/>
                </a:cxn>
                <a:cxn ang="0">
                  <a:pos x="19" y="0"/>
                </a:cxn>
                <a:cxn ang="0">
                  <a:pos x="0" y="10"/>
                </a:cxn>
                <a:cxn ang="0">
                  <a:pos x="2" y="11"/>
                </a:cxn>
              </a:cxnLst>
              <a:rect l="0" t="0" r="r" b="b"/>
              <a:pathLst>
                <a:path w="24" h="11">
                  <a:moveTo>
                    <a:pt x="2" y="11"/>
                  </a:moveTo>
                  <a:cubicBezTo>
                    <a:pt x="7" y="6"/>
                    <a:pt x="13" y="2"/>
                    <a:pt x="19" y="2"/>
                  </a:cubicBezTo>
                  <a:cubicBezTo>
                    <a:pt x="20" y="2"/>
                    <a:pt x="22" y="2"/>
                    <a:pt x="23" y="3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2" y="0"/>
                    <a:pt x="21" y="0"/>
                    <a:pt x="19" y="0"/>
                  </a:cubicBezTo>
                  <a:cubicBezTo>
                    <a:pt x="12" y="0"/>
                    <a:pt x="6" y="4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1" name="Freeform 1653"/>
            <p:cNvSpPr>
              <a:spLocks/>
            </p:cNvSpPr>
            <p:nvPr userDrawn="1"/>
          </p:nvSpPr>
          <p:spPr bwMode="auto">
            <a:xfrm>
              <a:off x="293" y="320"/>
              <a:ext cx="36" cy="115"/>
            </a:xfrm>
            <a:custGeom>
              <a:avLst/>
              <a:gdLst/>
              <a:ahLst/>
              <a:cxnLst>
                <a:cxn ang="0">
                  <a:pos x="3" y="56"/>
                </a:cxn>
                <a:cxn ang="0">
                  <a:pos x="2" y="47"/>
                </a:cxn>
                <a:cxn ang="0">
                  <a:pos x="17" y="1"/>
                </a:cxn>
                <a:cxn ang="0">
                  <a:pos x="15" y="0"/>
                </a:cxn>
                <a:cxn ang="0">
                  <a:pos x="0" y="47"/>
                </a:cxn>
                <a:cxn ang="0">
                  <a:pos x="0" y="57"/>
                </a:cxn>
                <a:cxn ang="0">
                  <a:pos x="3" y="56"/>
                </a:cxn>
              </a:cxnLst>
              <a:rect l="0" t="0" r="r" b="b"/>
              <a:pathLst>
                <a:path w="17" h="57">
                  <a:moveTo>
                    <a:pt x="3" y="56"/>
                  </a:moveTo>
                  <a:cubicBezTo>
                    <a:pt x="2" y="53"/>
                    <a:pt x="2" y="50"/>
                    <a:pt x="2" y="47"/>
                  </a:cubicBezTo>
                  <a:cubicBezTo>
                    <a:pt x="2" y="30"/>
                    <a:pt x="9" y="13"/>
                    <a:pt x="1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12"/>
                    <a:pt x="0" y="29"/>
                    <a:pt x="0" y="47"/>
                  </a:cubicBezTo>
                  <a:cubicBezTo>
                    <a:pt x="0" y="50"/>
                    <a:pt x="0" y="54"/>
                    <a:pt x="0" y="57"/>
                  </a:cubicBezTo>
                  <a:cubicBezTo>
                    <a:pt x="3" y="56"/>
                    <a:pt x="3" y="56"/>
                    <a:pt x="3" y="5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2" name="Freeform 1654"/>
            <p:cNvSpPr>
              <a:spLocks/>
            </p:cNvSpPr>
            <p:nvPr userDrawn="1"/>
          </p:nvSpPr>
          <p:spPr bwMode="auto">
            <a:xfrm>
              <a:off x="273" y="316"/>
              <a:ext cx="48" cy="97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" y="20"/>
                </a:cxn>
                <a:cxn ang="0">
                  <a:pos x="0" y="44"/>
                </a:cxn>
                <a:cxn ang="0">
                  <a:pos x="1" y="48"/>
                </a:cxn>
                <a:cxn ang="0">
                  <a:pos x="3" y="48"/>
                </a:cxn>
                <a:cxn ang="0">
                  <a:pos x="3" y="44"/>
                </a:cxn>
                <a:cxn ang="0">
                  <a:pos x="9" y="21"/>
                </a:cxn>
                <a:cxn ang="0">
                  <a:pos x="24" y="2"/>
                </a:cxn>
                <a:cxn ang="0">
                  <a:pos x="22" y="0"/>
                </a:cxn>
              </a:cxnLst>
              <a:rect l="0" t="0" r="r" b="b"/>
              <a:pathLst>
                <a:path w="24" h="48">
                  <a:moveTo>
                    <a:pt x="22" y="0"/>
                  </a:moveTo>
                  <a:cubicBezTo>
                    <a:pt x="17" y="5"/>
                    <a:pt x="12" y="12"/>
                    <a:pt x="7" y="20"/>
                  </a:cubicBezTo>
                  <a:cubicBezTo>
                    <a:pt x="3" y="28"/>
                    <a:pt x="0" y="37"/>
                    <a:pt x="0" y="44"/>
                  </a:cubicBezTo>
                  <a:cubicBezTo>
                    <a:pt x="0" y="45"/>
                    <a:pt x="1" y="47"/>
                    <a:pt x="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6"/>
                    <a:pt x="3" y="45"/>
                    <a:pt x="3" y="44"/>
                  </a:cubicBezTo>
                  <a:cubicBezTo>
                    <a:pt x="3" y="37"/>
                    <a:pt x="5" y="29"/>
                    <a:pt x="9" y="21"/>
                  </a:cubicBezTo>
                  <a:cubicBezTo>
                    <a:pt x="13" y="13"/>
                    <a:pt x="19" y="6"/>
                    <a:pt x="24" y="2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3" name="Freeform 1655"/>
            <p:cNvSpPr>
              <a:spLocks/>
            </p:cNvSpPr>
            <p:nvPr userDrawn="1"/>
          </p:nvSpPr>
          <p:spPr bwMode="auto">
            <a:xfrm>
              <a:off x="263" y="310"/>
              <a:ext cx="52" cy="7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17"/>
                </a:cxn>
                <a:cxn ang="0">
                  <a:pos x="0" y="36"/>
                </a:cxn>
                <a:cxn ang="0">
                  <a:pos x="0" y="39"/>
                </a:cxn>
                <a:cxn ang="0">
                  <a:pos x="2" y="38"/>
                </a:cxn>
                <a:cxn ang="0">
                  <a:pos x="2" y="36"/>
                </a:cxn>
                <a:cxn ang="0">
                  <a:pos x="10" y="18"/>
                </a:cxn>
                <a:cxn ang="0">
                  <a:pos x="27" y="2"/>
                </a:cxn>
                <a:cxn ang="0">
                  <a:pos x="26" y="0"/>
                </a:cxn>
              </a:cxnLst>
              <a:rect l="0" t="0" r="r" b="b"/>
              <a:pathLst>
                <a:path w="27" h="39">
                  <a:moveTo>
                    <a:pt x="26" y="0"/>
                  </a:moveTo>
                  <a:cubicBezTo>
                    <a:pt x="19" y="4"/>
                    <a:pt x="13" y="10"/>
                    <a:pt x="8" y="17"/>
                  </a:cubicBezTo>
                  <a:cubicBezTo>
                    <a:pt x="3" y="23"/>
                    <a:pt x="0" y="31"/>
                    <a:pt x="0" y="36"/>
                  </a:cubicBezTo>
                  <a:cubicBezTo>
                    <a:pt x="0" y="37"/>
                    <a:pt x="0" y="38"/>
                    <a:pt x="0" y="39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7"/>
                    <a:pt x="2" y="36"/>
                  </a:cubicBezTo>
                  <a:cubicBezTo>
                    <a:pt x="2" y="32"/>
                    <a:pt x="5" y="25"/>
                    <a:pt x="10" y="18"/>
                  </a:cubicBezTo>
                  <a:cubicBezTo>
                    <a:pt x="15" y="12"/>
                    <a:pt x="21" y="6"/>
                    <a:pt x="27" y="2"/>
                  </a:cubicBezTo>
                  <a:cubicBezTo>
                    <a:pt x="26" y="0"/>
                    <a:pt x="26" y="0"/>
                    <a:pt x="26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4" name="Freeform 1656"/>
            <p:cNvSpPr>
              <a:spLocks/>
            </p:cNvSpPr>
            <p:nvPr userDrawn="1"/>
          </p:nvSpPr>
          <p:spPr bwMode="auto">
            <a:xfrm>
              <a:off x="257" y="304"/>
              <a:ext cx="58" cy="5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3" y="28"/>
                </a:cxn>
                <a:cxn ang="0">
                  <a:pos x="3" y="28"/>
                </a:cxn>
                <a:cxn ang="0">
                  <a:pos x="11" y="14"/>
                </a:cxn>
                <a:cxn ang="0">
                  <a:pos x="29" y="2"/>
                </a:cxn>
                <a:cxn ang="0">
                  <a:pos x="28" y="0"/>
                </a:cxn>
              </a:cxnLst>
              <a:rect l="0" t="0" r="r" b="b"/>
              <a:pathLst>
                <a:path w="29" h="28">
                  <a:moveTo>
                    <a:pt x="28" y="0"/>
                  </a:moveTo>
                  <a:cubicBezTo>
                    <a:pt x="21" y="2"/>
                    <a:pt x="14" y="7"/>
                    <a:pt x="9" y="12"/>
                  </a:cubicBezTo>
                  <a:cubicBezTo>
                    <a:pt x="4" y="17"/>
                    <a:pt x="0" y="2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4"/>
                    <a:pt x="6" y="19"/>
                    <a:pt x="11" y="14"/>
                  </a:cubicBezTo>
                  <a:cubicBezTo>
                    <a:pt x="15" y="9"/>
                    <a:pt x="22" y="4"/>
                    <a:pt x="29" y="2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5" name="Freeform 1657"/>
            <p:cNvSpPr>
              <a:spLocks/>
            </p:cNvSpPr>
            <p:nvPr userDrawn="1"/>
          </p:nvSpPr>
          <p:spPr bwMode="auto">
            <a:xfrm>
              <a:off x="259" y="296"/>
              <a:ext cx="56" cy="3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7"/>
                </a:cxn>
                <a:cxn ang="0">
                  <a:pos x="0" y="19"/>
                </a:cxn>
                <a:cxn ang="0">
                  <a:pos x="2" y="19"/>
                </a:cxn>
                <a:cxn ang="0">
                  <a:pos x="11" y="9"/>
                </a:cxn>
                <a:cxn ang="0">
                  <a:pos x="28" y="3"/>
                </a:cxn>
                <a:cxn ang="0">
                  <a:pos x="28" y="0"/>
                </a:cxn>
              </a:cxnLst>
              <a:rect l="0" t="0" r="r" b="b"/>
              <a:pathLst>
                <a:path w="28" h="19">
                  <a:moveTo>
                    <a:pt x="28" y="0"/>
                  </a:moveTo>
                  <a:cubicBezTo>
                    <a:pt x="21" y="1"/>
                    <a:pt x="14" y="4"/>
                    <a:pt x="9" y="7"/>
                  </a:cubicBezTo>
                  <a:cubicBezTo>
                    <a:pt x="4" y="11"/>
                    <a:pt x="1" y="15"/>
                    <a:pt x="0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3" y="17"/>
                    <a:pt x="6" y="13"/>
                    <a:pt x="11" y="9"/>
                  </a:cubicBezTo>
                  <a:cubicBezTo>
                    <a:pt x="15" y="6"/>
                    <a:pt x="21" y="3"/>
                    <a:pt x="28" y="3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6" name="Freeform 1658"/>
            <p:cNvSpPr>
              <a:spLocks/>
            </p:cNvSpPr>
            <p:nvPr userDrawn="1"/>
          </p:nvSpPr>
          <p:spPr bwMode="auto">
            <a:xfrm>
              <a:off x="267" y="290"/>
              <a:ext cx="50" cy="2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0" y="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20" y="2"/>
                </a:cxn>
                <a:cxn ang="0">
                  <a:pos x="25" y="3"/>
                </a:cxn>
                <a:cxn ang="0">
                  <a:pos x="25" y="0"/>
                </a:cxn>
              </a:cxnLst>
              <a:rect l="0" t="0" r="r" b="b"/>
              <a:pathLst>
                <a:path w="25" h="11">
                  <a:moveTo>
                    <a:pt x="25" y="0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10" y="0"/>
                    <a:pt x="2" y="5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7"/>
                    <a:pt x="10" y="2"/>
                    <a:pt x="20" y="2"/>
                  </a:cubicBezTo>
                  <a:cubicBezTo>
                    <a:pt x="21" y="2"/>
                    <a:pt x="23" y="3"/>
                    <a:pt x="25" y="3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7" name="Freeform 1659"/>
            <p:cNvSpPr>
              <a:spLocks/>
            </p:cNvSpPr>
            <p:nvPr userDrawn="1"/>
          </p:nvSpPr>
          <p:spPr bwMode="auto">
            <a:xfrm>
              <a:off x="299" y="268"/>
              <a:ext cx="28" cy="16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13" y="8"/>
                </a:cxn>
                <a:cxn ang="0">
                  <a:pos x="14" y="6"/>
                </a:cxn>
              </a:cxnLst>
              <a:rect l="0" t="0" r="r" b="b"/>
              <a:pathLst>
                <a:path w="14" h="8">
                  <a:moveTo>
                    <a:pt x="14" y="6"/>
                  </a:moveTo>
                  <a:cubicBezTo>
                    <a:pt x="9" y="2"/>
                    <a:pt x="5" y="0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4" y="3"/>
                    <a:pt x="7" y="4"/>
                    <a:pt x="13" y="8"/>
                  </a:cubicBezTo>
                  <a:cubicBezTo>
                    <a:pt x="14" y="6"/>
                    <a:pt x="14" y="6"/>
                    <a:pt x="14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8" name="Freeform 1660"/>
            <p:cNvSpPr>
              <a:spLocks/>
            </p:cNvSpPr>
            <p:nvPr userDrawn="1"/>
          </p:nvSpPr>
          <p:spPr bwMode="auto">
            <a:xfrm>
              <a:off x="371" y="290"/>
              <a:ext cx="92" cy="3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" y="2"/>
                </a:cxn>
                <a:cxn ang="0">
                  <a:pos x="30" y="6"/>
                </a:cxn>
                <a:cxn ang="0">
                  <a:pos x="44" y="16"/>
                </a:cxn>
                <a:cxn ang="0">
                  <a:pos x="46" y="15"/>
                </a:cxn>
                <a:cxn ang="0">
                  <a:pos x="31" y="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6" h="16">
                  <a:moveTo>
                    <a:pt x="0" y="2"/>
                  </a:moveTo>
                  <a:cubicBezTo>
                    <a:pt x="2" y="2"/>
                    <a:pt x="5" y="2"/>
                    <a:pt x="7" y="2"/>
                  </a:cubicBezTo>
                  <a:cubicBezTo>
                    <a:pt x="15" y="2"/>
                    <a:pt x="23" y="3"/>
                    <a:pt x="30" y="6"/>
                  </a:cubicBezTo>
                  <a:cubicBezTo>
                    <a:pt x="37" y="8"/>
                    <a:pt x="42" y="12"/>
                    <a:pt x="44" y="16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4" y="10"/>
                    <a:pt x="38" y="6"/>
                    <a:pt x="31" y="3"/>
                  </a:cubicBezTo>
                  <a:cubicBezTo>
                    <a:pt x="23" y="1"/>
                    <a:pt x="15" y="0"/>
                    <a:pt x="7" y="0"/>
                  </a:cubicBezTo>
                  <a:cubicBezTo>
                    <a:pt x="5" y="0"/>
                    <a:pt x="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9" name="Freeform 1661"/>
            <p:cNvSpPr>
              <a:spLocks/>
            </p:cNvSpPr>
            <p:nvPr userDrawn="1"/>
          </p:nvSpPr>
          <p:spPr bwMode="auto">
            <a:xfrm>
              <a:off x="371" y="296"/>
              <a:ext cx="98" cy="5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1"/>
                </a:cxn>
                <a:cxn ang="0">
                  <a:pos x="41" y="19"/>
                </a:cxn>
                <a:cxn ang="0">
                  <a:pos x="47" y="28"/>
                </a:cxn>
                <a:cxn ang="0">
                  <a:pos x="49" y="28"/>
                </a:cxn>
                <a:cxn ang="0">
                  <a:pos x="42" y="17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9" h="28">
                  <a:moveTo>
                    <a:pt x="0" y="2"/>
                  </a:moveTo>
                  <a:cubicBezTo>
                    <a:pt x="8" y="3"/>
                    <a:pt x="19" y="6"/>
                    <a:pt x="28" y="11"/>
                  </a:cubicBezTo>
                  <a:cubicBezTo>
                    <a:pt x="33" y="13"/>
                    <a:pt x="38" y="16"/>
                    <a:pt x="41" y="19"/>
                  </a:cubicBezTo>
                  <a:cubicBezTo>
                    <a:pt x="44" y="22"/>
                    <a:pt x="46" y="25"/>
                    <a:pt x="47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8" y="24"/>
                    <a:pt x="46" y="21"/>
                    <a:pt x="42" y="17"/>
                  </a:cubicBezTo>
                  <a:cubicBezTo>
                    <a:pt x="32" y="8"/>
                    <a:pt x="1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0" name="Freeform 1662"/>
            <p:cNvSpPr>
              <a:spLocks/>
            </p:cNvSpPr>
            <p:nvPr userDrawn="1"/>
          </p:nvSpPr>
          <p:spPr bwMode="auto">
            <a:xfrm>
              <a:off x="369" y="304"/>
              <a:ext cx="96" cy="8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7"/>
                </a:cxn>
                <a:cxn ang="0">
                  <a:pos x="40" y="28"/>
                </a:cxn>
                <a:cxn ang="0">
                  <a:pos x="46" y="40"/>
                </a:cxn>
                <a:cxn ang="0">
                  <a:pos x="48" y="40"/>
                </a:cxn>
                <a:cxn ang="0">
                  <a:pos x="42" y="27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48" h="40">
                  <a:moveTo>
                    <a:pt x="0" y="2"/>
                  </a:moveTo>
                  <a:cubicBezTo>
                    <a:pt x="7" y="4"/>
                    <a:pt x="18" y="10"/>
                    <a:pt x="28" y="17"/>
                  </a:cubicBezTo>
                  <a:cubicBezTo>
                    <a:pt x="33" y="20"/>
                    <a:pt x="37" y="24"/>
                    <a:pt x="40" y="28"/>
                  </a:cubicBezTo>
                  <a:cubicBezTo>
                    <a:pt x="43" y="32"/>
                    <a:pt x="45" y="36"/>
                    <a:pt x="46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35"/>
                    <a:pt x="45" y="31"/>
                    <a:pt x="42" y="27"/>
                  </a:cubicBezTo>
                  <a:cubicBezTo>
                    <a:pt x="32" y="14"/>
                    <a:pt x="12" y="3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1" name="Freeform 1663"/>
            <p:cNvSpPr>
              <a:spLocks/>
            </p:cNvSpPr>
            <p:nvPr userDrawn="1"/>
          </p:nvSpPr>
          <p:spPr bwMode="auto">
            <a:xfrm>
              <a:off x="369" y="278"/>
              <a:ext cx="76" cy="12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20" y="2"/>
                </a:cxn>
                <a:cxn ang="0">
                  <a:pos x="31" y="3"/>
                </a:cxn>
                <a:cxn ang="0">
                  <a:pos x="36" y="6"/>
                </a:cxn>
                <a:cxn ang="0">
                  <a:pos x="38" y="5"/>
                </a:cxn>
                <a:cxn ang="0">
                  <a:pos x="31" y="1"/>
                </a:cxn>
                <a:cxn ang="0">
                  <a:pos x="20" y="0"/>
                </a:cxn>
                <a:cxn ang="0">
                  <a:pos x="0" y="3"/>
                </a:cxn>
                <a:cxn ang="0">
                  <a:pos x="1" y="5"/>
                </a:cxn>
              </a:cxnLst>
              <a:rect l="0" t="0" r="r" b="b"/>
              <a:pathLst>
                <a:path w="38" h="6">
                  <a:moveTo>
                    <a:pt x="1" y="5"/>
                  </a:moveTo>
                  <a:cubicBezTo>
                    <a:pt x="7" y="3"/>
                    <a:pt x="14" y="2"/>
                    <a:pt x="20" y="2"/>
                  </a:cubicBezTo>
                  <a:cubicBezTo>
                    <a:pt x="24" y="2"/>
                    <a:pt x="28" y="2"/>
                    <a:pt x="31" y="3"/>
                  </a:cubicBezTo>
                  <a:cubicBezTo>
                    <a:pt x="33" y="4"/>
                    <a:pt x="35" y="5"/>
                    <a:pt x="36" y="6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7" y="3"/>
                    <a:pt x="34" y="2"/>
                    <a:pt x="31" y="1"/>
                  </a:cubicBezTo>
                  <a:cubicBezTo>
                    <a:pt x="28" y="0"/>
                    <a:pt x="24" y="0"/>
                    <a:pt x="20" y="0"/>
                  </a:cubicBezTo>
                  <a:cubicBezTo>
                    <a:pt x="14" y="0"/>
                    <a:pt x="6" y="1"/>
                    <a:pt x="0" y="3"/>
                  </a:cubicBezTo>
                  <a:cubicBezTo>
                    <a:pt x="1" y="5"/>
                    <a:pt x="1" y="5"/>
                    <a:pt x="1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2" name="Freeform 1664"/>
            <p:cNvSpPr>
              <a:spLocks/>
            </p:cNvSpPr>
            <p:nvPr userDrawn="1"/>
          </p:nvSpPr>
          <p:spPr bwMode="auto">
            <a:xfrm>
              <a:off x="365" y="264"/>
              <a:ext cx="62" cy="20"/>
            </a:xfrm>
            <a:custGeom>
              <a:avLst/>
              <a:gdLst/>
              <a:ahLst/>
              <a:cxnLst>
                <a:cxn ang="0">
                  <a:pos x="1" y="10"/>
                </a:cxn>
                <a:cxn ang="0">
                  <a:pos x="22" y="3"/>
                </a:cxn>
                <a:cxn ang="0">
                  <a:pos x="29" y="5"/>
                </a:cxn>
                <a:cxn ang="0">
                  <a:pos x="31" y="3"/>
                </a:cxn>
                <a:cxn ang="0">
                  <a:pos x="22" y="0"/>
                </a:cxn>
                <a:cxn ang="0">
                  <a:pos x="0" y="8"/>
                </a:cxn>
                <a:cxn ang="0">
                  <a:pos x="1" y="10"/>
                </a:cxn>
              </a:cxnLst>
              <a:rect l="0" t="0" r="r" b="b"/>
              <a:pathLst>
                <a:path w="31" h="10">
                  <a:moveTo>
                    <a:pt x="1" y="10"/>
                  </a:moveTo>
                  <a:cubicBezTo>
                    <a:pt x="8" y="5"/>
                    <a:pt x="16" y="3"/>
                    <a:pt x="22" y="3"/>
                  </a:cubicBezTo>
                  <a:cubicBezTo>
                    <a:pt x="25" y="3"/>
                    <a:pt x="28" y="3"/>
                    <a:pt x="29" y="5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29" y="1"/>
                    <a:pt x="25" y="0"/>
                    <a:pt x="22" y="0"/>
                  </a:cubicBezTo>
                  <a:cubicBezTo>
                    <a:pt x="15" y="0"/>
                    <a:pt x="7" y="3"/>
                    <a:pt x="0" y="8"/>
                  </a:cubicBezTo>
                  <a:cubicBezTo>
                    <a:pt x="1" y="10"/>
                    <a:pt x="1" y="10"/>
                    <a:pt x="1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3" name="Freeform 1665"/>
            <p:cNvSpPr>
              <a:spLocks/>
            </p:cNvSpPr>
            <p:nvPr userDrawn="1"/>
          </p:nvSpPr>
          <p:spPr bwMode="auto">
            <a:xfrm>
              <a:off x="319" y="258"/>
              <a:ext cx="12" cy="22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5" y="5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3" y="6"/>
                </a:cxn>
                <a:cxn ang="0">
                  <a:pos x="5" y="11"/>
                </a:cxn>
                <a:cxn ang="0">
                  <a:pos x="7" y="10"/>
                </a:cxn>
              </a:cxnLst>
              <a:rect l="0" t="0" r="r" b="b"/>
              <a:pathLst>
                <a:path w="7" h="11">
                  <a:moveTo>
                    <a:pt x="7" y="10"/>
                  </a:moveTo>
                  <a:cubicBezTo>
                    <a:pt x="7" y="9"/>
                    <a:pt x="6" y="7"/>
                    <a:pt x="5" y="5"/>
                  </a:cubicBezTo>
                  <a:cubicBezTo>
                    <a:pt x="4" y="3"/>
                    <a:pt x="3" y="1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4"/>
                    <a:pt x="3" y="6"/>
                  </a:cubicBezTo>
                  <a:cubicBezTo>
                    <a:pt x="4" y="8"/>
                    <a:pt x="5" y="10"/>
                    <a:pt x="5" y="11"/>
                  </a:cubicBezTo>
                  <a:cubicBezTo>
                    <a:pt x="7" y="10"/>
                    <a:pt x="7" y="10"/>
                    <a:pt x="7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4" name="Freeform 1666"/>
            <p:cNvSpPr>
              <a:spLocks/>
            </p:cNvSpPr>
            <p:nvPr userDrawn="1"/>
          </p:nvSpPr>
          <p:spPr bwMode="auto">
            <a:xfrm>
              <a:off x="335" y="254"/>
              <a:ext cx="4" cy="20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11"/>
                </a:cxn>
                <a:cxn ang="0">
                  <a:pos x="3" y="11"/>
                </a:cxn>
              </a:cxnLst>
              <a:rect l="0" t="0" r="r" b="b"/>
              <a:pathLst>
                <a:path w="3" h="11">
                  <a:moveTo>
                    <a:pt x="3" y="11"/>
                  </a:moveTo>
                  <a:cubicBezTo>
                    <a:pt x="3" y="9"/>
                    <a:pt x="3" y="4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4"/>
                    <a:pt x="1" y="9"/>
                    <a:pt x="1" y="11"/>
                  </a:cubicBezTo>
                  <a:cubicBezTo>
                    <a:pt x="3" y="11"/>
                    <a:pt x="3" y="11"/>
                    <a:pt x="3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5" name="Freeform 1667"/>
            <p:cNvSpPr>
              <a:spLocks/>
            </p:cNvSpPr>
            <p:nvPr userDrawn="1"/>
          </p:nvSpPr>
          <p:spPr bwMode="auto">
            <a:xfrm>
              <a:off x="351" y="250"/>
              <a:ext cx="32" cy="26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9" y="4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0" y="12"/>
                </a:cxn>
                <a:cxn ang="0">
                  <a:pos x="2" y="13"/>
                </a:cxn>
              </a:cxnLst>
              <a:rect l="0" t="0" r="r" b="b"/>
              <a:pathLst>
                <a:path w="16" h="13">
                  <a:moveTo>
                    <a:pt x="2" y="13"/>
                  </a:moveTo>
                  <a:cubicBezTo>
                    <a:pt x="5" y="9"/>
                    <a:pt x="7" y="6"/>
                    <a:pt x="9" y="4"/>
                  </a:cubicBezTo>
                  <a:cubicBezTo>
                    <a:pt x="11" y="3"/>
                    <a:pt x="13" y="2"/>
                    <a:pt x="14" y="2"/>
                  </a:cubicBezTo>
                  <a:cubicBezTo>
                    <a:pt x="15" y="2"/>
                    <a:pt x="15" y="2"/>
                    <a:pt x="15" y="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2" y="0"/>
                    <a:pt x="10" y="1"/>
                    <a:pt x="8" y="2"/>
                  </a:cubicBezTo>
                  <a:cubicBezTo>
                    <a:pt x="5" y="4"/>
                    <a:pt x="3" y="7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6" name="Freeform 1668"/>
            <p:cNvSpPr>
              <a:spLocks/>
            </p:cNvSpPr>
            <p:nvPr userDrawn="1"/>
          </p:nvSpPr>
          <p:spPr bwMode="auto">
            <a:xfrm>
              <a:off x="343" y="248"/>
              <a:ext cx="12" cy="28"/>
            </a:xfrm>
            <a:custGeom>
              <a:avLst/>
              <a:gdLst/>
              <a:ahLst/>
              <a:cxnLst>
                <a:cxn ang="0">
                  <a:pos x="3" y="14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5"/>
                </a:cxn>
                <a:cxn ang="0">
                  <a:pos x="0" y="13"/>
                </a:cxn>
                <a:cxn ang="0">
                  <a:pos x="3" y="14"/>
                </a:cxn>
              </a:cxnLst>
              <a:rect l="0" t="0" r="r" b="b"/>
              <a:pathLst>
                <a:path w="7" h="14">
                  <a:moveTo>
                    <a:pt x="3" y="14"/>
                  </a:moveTo>
                  <a:cubicBezTo>
                    <a:pt x="4" y="8"/>
                    <a:pt x="5" y="6"/>
                    <a:pt x="6" y="4"/>
                  </a:cubicBezTo>
                  <a:cubicBezTo>
                    <a:pt x="6" y="4"/>
                    <a:pt x="6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2"/>
                    <a:pt x="4" y="3"/>
                    <a:pt x="3" y="5"/>
                  </a:cubicBezTo>
                  <a:cubicBezTo>
                    <a:pt x="2" y="6"/>
                    <a:pt x="1" y="9"/>
                    <a:pt x="0" y="13"/>
                  </a:cubicBezTo>
                  <a:cubicBezTo>
                    <a:pt x="3" y="14"/>
                    <a:pt x="3" y="14"/>
                    <a:pt x="3" y="1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7" name="Freeform 1669"/>
            <p:cNvSpPr>
              <a:spLocks/>
            </p:cNvSpPr>
            <p:nvPr userDrawn="1"/>
          </p:nvSpPr>
          <p:spPr bwMode="auto">
            <a:xfrm>
              <a:off x="319" y="306"/>
              <a:ext cx="16" cy="43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7" y="6"/>
                </a:cxn>
                <a:cxn ang="0">
                  <a:pos x="7" y="6"/>
                </a:cxn>
                <a:cxn ang="0">
                  <a:pos x="8" y="9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7" y="11"/>
                </a:cxn>
                <a:cxn ang="0">
                  <a:pos x="8" y="11"/>
                </a:cxn>
                <a:cxn ang="0">
                  <a:pos x="6" y="13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6" y="15"/>
                </a:cxn>
                <a:cxn ang="0">
                  <a:pos x="6" y="14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21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8" h="21">
                  <a:moveTo>
                    <a:pt x="3" y="1"/>
                  </a:moveTo>
                  <a:cubicBezTo>
                    <a:pt x="3" y="1"/>
                    <a:pt x="3" y="1"/>
                    <a:pt x="4" y="1"/>
                  </a:cubicBezTo>
                  <a:cubicBezTo>
                    <a:pt x="4" y="0"/>
                    <a:pt x="4" y="2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6" y="4"/>
                    <a:pt x="6" y="5"/>
                  </a:cubicBezTo>
                  <a:cubicBezTo>
                    <a:pt x="6" y="5"/>
                    <a:pt x="7" y="5"/>
                    <a:pt x="6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6" y="11"/>
                    <a:pt x="8" y="9"/>
                  </a:cubicBezTo>
                  <a:cubicBezTo>
                    <a:pt x="8" y="10"/>
                    <a:pt x="8" y="10"/>
                    <a:pt x="7" y="10"/>
                  </a:cubicBezTo>
                  <a:cubicBezTo>
                    <a:pt x="6" y="10"/>
                    <a:pt x="7" y="10"/>
                    <a:pt x="7" y="1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8" y="10"/>
                    <a:pt x="8" y="11"/>
                  </a:cubicBezTo>
                  <a:cubicBezTo>
                    <a:pt x="7" y="11"/>
                    <a:pt x="8" y="13"/>
                    <a:pt x="6" y="13"/>
                  </a:cubicBezTo>
                  <a:cubicBezTo>
                    <a:pt x="7" y="13"/>
                    <a:pt x="7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8"/>
                    <a:pt x="5" y="20"/>
                    <a:pt x="4" y="21"/>
                  </a:cubicBezTo>
                  <a:cubicBezTo>
                    <a:pt x="3" y="21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" y="16"/>
                    <a:pt x="1" y="13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0"/>
                    <a:pt x="1" y="12"/>
                    <a:pt x="1" y="12"/>
                  </a:cubicBezTo>
                  <a:cubicBezTo>
                    <a:pt x="1" y="11"/>
                    <a:pt x="1" y="9"/>
                    <a:pt x="0" y="8"/>
                  </a:cubicBezTo>
                  <a:cubicBezTo>
                    <a:pt x="0" y="10"/>
                    <a:pt x="0" y="0"/>
                    <a:pt x="2" y="2"/>
                  </a:cubicBezTo>
                  <a:cubicBezTo>
                    <a:pt x="2" y="4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8" name="Freeform 1670"/>
            <p:cNvSpPr>
              <a:spLocks/>
            </p:cNvSpPr>
            <p:nvPr userDrawn="1"/>
          </p:nvSpPr>
          <p:spPr bwMode="auto">
            <a:xfrm>
              <a:off x="261" y="339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9" name="Freeform 1671"/>
            <p:cNvSpPr>
              <a:spLocks/>
            </p:cNvSpPr>
            <p:nvPr userDrawn="1"/>
          </p:nvSpPr>
          <p:spPr bwMode="auto">
            <a:xfrm>
              <a:off x="261" y="341"/>
              <a:ext cx="4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0" name="Freeform 1672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1" name="Freeform 1673"/>
            <p:cNvSpPr>
              <a:spLocks/>
            </p:cNvSpPr>
            <p:nvPr userDrawn="1"/>
          </p:nvSpPr>
          <p:spPr bwMode="auto">
            <a:xfrm>
              <a:off x="457" y="337"/>
              <a:ext cx="10" cy="34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3" y="2"/>
                </a:cxn>
                <a:cxn ang="0">
                  <a:pos x="3" y="1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7"/>
                </a:cxn>
                <a:cxn ang="0">
                  <a:pos x="3" y="11"/>
                </a:cxn>
                <a:cxn ang="0">
                  <a:pos x="3" y="12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5" y="8"/>
                </a:cxn>
                <a:cxn ang="0">
                  <a:pos x="4" y="0"/>
                </a:cxn>
                <a:cxn ang="0">
                  <a:pos x="4" y="2"/>
                </a:cxn>
              </a:cxnLst>
              <a:rect l="0" t="0" r="r" b="b"/>
              <a:pathLst>
                <a:path w="5" h="17">
                  <a:moveTo>
                    <a:pt x="4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2"/>
                    <a:pt x="3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6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8"/>
                    <a:pt x="0" y="10"/>
                    <a:pt x="0" y="11"/>
                  </a:cubicBez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0" y="15"/>
                    <a:pt x="0" y="17"/>
                  </a:cubicBezTo>
                  <a:cubicBezTo>
                    <a:pt x="1" y="16"/>
                    <a:pt x="2" y="12"/>
                    <a:pt x="3" y="11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3" y="11"/>
                    <a:pt x="4" y="10"/>
                    <a:pt x="4" y="10"/>
                  </a:cubicBezTo>
                  <a:cubicBezTo>
                    <a:pt x="4" y="10"/>
                    <a:pt x="4" y="11"/>
                    <a:pt x="3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0"/>
                    <a:pt x="5" y="9"/>
                    <a:pt x="5" y="8"/>
                  </a:cubicBezTo>
                  <a:cubicBezTo>
                    <a:pt x="5" y="5"/>
                    <a:pt x="4" y="2"/>
                    <a:pt x="4" y="0"/>
                  </a:cubicBezTo>
                  <a:cubicBezTo>
                    <a:pt x="4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2" name="Freeform 1674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3" name="Freeform 1675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4" name="Freeform 1676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5" name="Freeform 1677"/>
            <p:cNvSpPr>
              <a:spLocks/>
            </p:cNvSpPr>
            <p:nvPr userDrawn="1"/>
          </p:nvSpPr>
          <p:spPr bwMode="auto">
            <a:xfrm>
              <a:off x="295" y="304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6" name="Freeform 1678"/>
            <p:cNvSpPr>
              <a:spLocks noEditPoints="1"/>
            </p:cNvSpPr>
            <p:nvPr userDrawn="1"/>
          </p:nvSpPr>
          <p:spPr bwMode="auto">
            <a:xfrm>
              <a:off x="259" y="296"/>
              <a:ext cx="60" cy="105"/>
            </a:xfrm>
            <a:custGeom>
              <a:avLst/>
              <a:gdLst/>
              <a:ahLst/>
              <a:cxnLst>
                <a:cxn ang="0">
                  <a:pos x="30" y="26"/>
                </a:cxn>
                <a:cxn ang="0">
                  <a:pos x="28" y="25"/>
                </a:cxn>
                <a:cxn ang="0">
                  <a:pos x="28" y="22"/>
                </a:cxn>
                <a:cxn ang="0">
                  <a:pos x="27" y="20"/>
                </a:cxn>
                <a:cxn ang="0">
                  <a:pos x="24" y="19"/>
                </a:cxn>
                <a:cxn ang="0">
                  <a:pos x="20" y="16"/>
                </a:cxn>
                <a:cxn ang="0">
                  <a:pos x="20" y="20"/>
                </a:cxn>
                <a:cxn ang="0">
                  <a:pos x="16" y="22"/>
                </a:cxn>
                <a:cxn ang="0">
                  <a:pos x="16" y="15"/>
                </a:cxn>
                <a:cxn ang="0">
                  <a:pos x="18" y="14"/>
                </a:cxn>
                <a:cxn ang="0">
                  <a:pos x="20" y="14"/>
                </a:cxn>
                <a:cxn ang="0">
                  <a:pos x="23" y="15"/>
                </a:cxn>
                <a:cxn ang="0">
                  <a:pos x="25" y="11"/>
                </a:cxn>
                <a:cxn ang="0">
                  <a:pos x="23" y="8"/>
                </a:cxn>
                <a:cxn ang="0">
                  <a:pos x="19" y="6"/>
                </a:cxn>
                <a:cxn ang="0">
                  <a:pos x="21" y="2"/>
                </a:cxn>
                <a:cxn ang="0">
                  <a:pos x="18" y="1"/>
                </a:cxn>
                <a:cxn ang="0">
                  <a:pos x="17" y="8"/>
                </a:cxn>
                <a:cxn ang="0">
                  <a:pos x="16" y="8"/>
                </a:cxn>
                <a:cxn ang="0">
                  <a:pos x="14" y="8"/>
                </a:cxn>
                <a:cxn ang="0">
                  <a:pos x="13" y="5"/>
                </a:cxn>
                <a:cxn ang="0">
                  <a:pos x="11" y="6"/>
                </a:cxn>
                <a:cxn ang="0">
                  <a:pos x="10" y="9"/>
                </a:cxn>
                <a:cxn ang="0">
                  <a:pos x="12" y="10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1" y="21"/>
                </a:cxn>
                <a:cxn ang="0">
                  <a:pos x="1" y="22"/>
                </a:cxn>
                <a:cxn ang="0">
                  <a:pos x="1" y="27"/>
                </a:cxn>
                <a:cxn ang="0">
                  <a:pos x="1" y="36"/>
                </a:cxn>
                <a:cxn ang="0">
                  <a:pos x="2" y="40"/>
                </a:cxn>
                <a:cxn ang="0">
                  <a:pos x="4" y="42"/>
                </a:cxn>
                <a:cxn ang="0">
                  <a:pos x="3" y="38"/>
                </a:cxn>
                <a:cxn ang="0">
                  <a:pos x="6" y="44"/>
                </a:cxn>
                <a:cxn ang="0">
                  <a:pos x="16" y="49"/>
                </a:cxn>
                <a:cxn ang="0">
                  <a:pos x="18" y="51"/>
                </a:cxn>
                <a:cxn ang="0">
                  <a:pos x="20" y="51"/>
                </a:cxn>
                <a:cxn ang="0">
                  <a:pos x="19" y="50"/>
                </a:cxn>
                <a:cxn ang="0">
                  <a:pos x="14" y="46"/>
                </a:cxn>
                <a:cxn ang="0">
                  <a:pos x="12" y="46"/>
                </a:cxn>
                <a:cxn ang="0">
                  <a:pos x="10" y="40"/>
                </a:cxn>
                <a:cxn ang="0">
                  <a:pos x="13" y="40"/>
                </a:cxn>
                <a:cxn ang="0">
                  <a:pos x="14" y="39"/>
                </a:cxn>
                <a:cxn ang="0">
                  <a:pos x="16" y="41"/>
                </a:cxn>
                <a:cxn ang="0">
                  <a:pos x="19" y="36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20" y="33"/>
                </a:cxn>
                <a:cxn ang="0">
                  <a:pos x="22" y="32"/>
                </a:cxn>
                <a:cxn ang="0">
                  <a:pos x="22" y="31"/>
                </a:cxn>
                <a:cxn ang="0">
                  <a:pos x="25" y="29"/>
                </a:cxn>
                <a:cxn ang="0">
                  <a:pos x="27" y="28"/>
                </a:cxn>
                <a:cxn ang="0">
                  <a:pos x="24" y="27"/>
                </a:cxn>
                <a:cxn ang="0">
                  <a:pos x="28" y="24"/>
                </a:cxn>
                <a:cxn ang="0">
                  <a:pos x="29" y="28"/>
                </a:cxn>
                <a:cxn ang="0">
                  <a:pos x="30" y="28"/>
                </a:cxn>
                <a:cxn ang="0">
                  <a:pos x="21" y="9"/>
                </a:cxn>
                <a:cxn ang="0">
                  <a:pos x="19" y="13"/>
                </a:cxn>
                <a:cxn ang="0">
                  <a:pos x="20" y="10"/>
                </a:cxn>
                <a:cxn ang="0">
                  <a:pos x="18" y="11"/>
                </a:cxn>
              </a:cxnLst>
              <a:rect l="0" t="0" r="r" b="b"/>
              <a:pathLst>
                <a:path w="30" h="52">
                  <a:moveTo>
                    <a:pt x="30" y="27"/>
                  </a:move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6" y="19"/>
                    <a:pt x="26" y="18"/>
                    <a:pt x="26" y="17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18"/>
                    <a:pt x="23" y="17"/>
                    <a:pt x="24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1" y="16"/>
                    <a:pt x="21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8"/>
                    <a:pt x="20" y="18"/>
                    <a:pt x="20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21"/>
                    <a:pt x="20" y="22"/>
                    <a:pt x="18" y="23"/>
                  </a:cubicBezTo>
                  <a:cubicBezTo>
                    <a:pt x="19" y="23"/>
                    <a:pt x="19" y="24"/>
                    <a:pt x="19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3"/>
                    <a:pt x="17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5" y="22"/>
                    <a:pt x="15" y="21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4" y="20"/>
                    <a:pt x="14" y="19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8"/>
                    <a:pt x="14" y="17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6" y="15"/>
                    <a:pt x="16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4"/>
                    <a:pt x="18" y="13"/>
                    <a:pt x="18" y="12"/>
                  </a:cubicBezTo>
                  <a:cubicBezTo>
                    <a:pt x="18" y="13"/>
                    <a:pt x="18" y="13"/>
                    <a:pt x="18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1" y="14"/>
                    <a:pt x="21" y="14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6"/>
                    <a:pt x="23" y="16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2" y="15"/>
                    <a:pt x="22" y="14"/>
                    <a:pt x="22" y="14"/>
                  </a:cubicBezTo>
                  <a:cubicBezTo>
                    <a:pt x="22" y="14"/>
                    <a:pt x="23" y="15"/>
                    <a:pt x="23" y="1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3" y="13"/>
                    <a:pt x="23" y="12"/>
                    <a:pt x="23" y="11"/>
                  </a:cubicBezTo>
                  <a:cubicBezTo>
                    <a:pt x="23" y="12"/>
                    <a:pt x="23" y="12"/>
                    <a:pt x="24" y="12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1"/>
                    <a:pt x="24" y="10"/>
                    <a:pt x="24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7"/>
                    <a:pt x="23" y="6"/>
                    <a:pt x="22" y="6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0" y="6"/>
                    <a:pt x="20" y="6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19" y="4"/>
                    <a:pt x="19" y="5"/>
                    <a:pt x="19" y="6"/>
                  </a:cubicBezTo>
                  <a:cubicBezTo>
                    <a:pt x="18" y="5"/>
                    <a:pt x="19" y="4"/>
                    <a:pt x="20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1" y="3"/>
                    <a:pt x="21" y="2"/>
                    <a:pt x="21" y="2"/>
                  </a:cubicBezTo>
                  <a:cubicBezTo>
                    <a:pt x="21" y="1"/>
                    <a:pt x="20" y="1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4"/>
                    <a:pt x="17" y="5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7"/>
                    <a:pt x="16" y="8"/>
                    <a:pt x="17" y="8"/>
                  </a:cubicBezTo>
                  <a:cubicBezTo>
                    <a:pt x="16" y="9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5" y="8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0"/>
                    <a:pt x="15" y="10"/>
                    <a:pt x="14" y="10"/>
                  </a:cubicBezTo>
                  <a:cubicBezTo>
                    <a:pt x="14" y="11"/>
                    <a:pt x="13" y="10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3" y="7"/>
                    <a:pt x="13" y="7"/>
                  </a:cubicBezTo>
                  <a:cubicBezTo>
                    <a:pt x="14" y="6"/>
                    <a:pt x="14" y="5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10" y="9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7"/>
                    <a:pt x="9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3" y="11"/>
                    <a:pt x="2" y="16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1" y="24"/>
                    <a:pt x="1" y="25"/>
                    <a:pt x="1" y="2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8"/>
                    <a:pt x="1" y="28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30"/>
                    <a:pt x="0" y="30"/>
                  </a:cubicBezTo>
                  <a:cubicBezTo>
                    <a:pt x="0" y="32"/>
                    <a:pt x="1" y="34"/>
                    <a:pt x="1" y="36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2" y="38"/>
                    <a:pt x="2" y="38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3" y="41"/>
                    <a:pt x="3" y="41"/>
                    <a:pt x="3" y="42"/>
                  </a:cubicBezTo>
                  <a:cubicBezTo>
                    <a:pt x="4" y="42"/>
                    <a:pt x="4" y="43"/>
                    <a:pt x="4" y="4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3" y="41"/>
                    <a:pt x="2" y="39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3" y="40"/>
                    <a:pt x="4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5" y="42"/>
                    <a:pt x="6" y="43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5"/>
                    <a:pt x="7" y="45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6"/>
                    <a:pt x="14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9"/>
                    <a:pt x="16" y="49"/>
                    <a:pt x="16" y="49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1" y="50"/>
                    <a:pt x="20" y="50"/>
                    <a:pt x="20" y="50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0"/>
                    <a:pt x="18" y="50"/>
                    <a:pt x="17" y="49"/>
                  </a:cubicBezTo>
                  <a:cubicBezTo>
                    <a:pt x="17" y="49"/>
                    <a:pt x="17" y="48"/>
                    <a:pt x="17" y="47"/>
                  </a:cubicBezTo>
                  <a:cubicBezTo>
                    <a:pt x="16" y="47"/>
                    <a:pt x="15" y="47"/>
                    <a:pt x="14" y="47"/>
                  </a:cubicBezTo>
                  <a:cubicBezTo>
                    <a:pt x="14" y="47"/>
                    <a:pt x="14" y="47"/>
                    <a:pt x="14" y="47"/>
                  </a:cubicBezTo>
                  <a:cubicBezTo>
                    <a:pt x="14" y="47"/>
                    <a:pt x="14" y="46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5"/>
                    <a:pt x="15" y="45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4" y="44"/>
                    <a:pt x="14" y="44"/>
                    <a:pt x="13" y="44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1" y="46"/>
                  </a:cubicBezTo>
                  <a:cubicBezTo>
                    <a:pt x="10" y="45"/>
                    <a:pt x="10" y="45"/>
                    <a:pt x="10" y="4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9" y="43"/>
                    <a:pt x="9" y="41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1" y="40"/>
                    <a:pt x="11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7" y="41"/>
                    <a:pt x="17" y="42"/>
                    <a:pt x="17" y="42"/>
                  </a:cubicBezTo>
                  <a:cubicBezTo>
                    <a:pt x="19" y="41"/>
                    <a:pt x="17" y="40"/>
                    <a:pt x="17" y="39"/>
                  </a:cubicBezTo>
                  <a:cubicBezTo>
                    <a:pt x="17" y="38"/>
                    <a:pt x="18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9" y="36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1" y="33"/>
                    <a:pt x="21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6" y="30"/>
                    <a:pt x="26" y="29"/>
                    <a:pt x="27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6" y="29"/>
                    <a:pt x="26" y="29"/>
                    <a:pt x="25" y="29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4" y="26"/>
                    <a:pt x="23" y="28"/>
                    <a:pt x="22" y="28"/>
                  </a:cubicBezTo>
                  <a:cubicBezTo>
                    <a:pt x="22" y="28"/>
                    <a:pt x="23" y="27"/>
                    <a:pt x="23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25"/>
                    <a:pt x="26" y="26"/>
                    <a:pt x="27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5"/>
                    <a:pt x="28" y="26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8" y="27"/>
                    <a:pt x="28" y="27"/>
                    <a:pt x="29" y="2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lose/>
                  <a:moveTo>
                    <a:pt x="20" y="10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1" y="11"/>
                    <a:pt x="21" y="12"/>
                    <a:pt x="20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2"/>
                    <a:pt x="20" y="11"/>
                    <a:pt x="20" y="10"/>
                  </a:cubicBezTo>
                  <a:close/>
                  <a:moveTo>
                    <a:pt x="18" y="8"/>
                  </a:move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9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9"/>
                    <a:pt x="19" y="9"/>
                    <a:pt x="19" y="10"/>
                  </a:cubicBezTo>
                  <a:cubicBezTo>
                    <a:pt x="19" y="10"/>
                    <a:pt x="18" y="10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7" y="8"/>
                    <a:pt x="17" y="8"/>
                  </a:cubicBezTo>
                  <a:lnTo>
                    <a:pt x="18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7" name="Freeform 1679"/>
            <p:cNvSpPr>
              <a:spLocks/>
            </p:cNvSpPr>
            <p:nvPr userDrawn="1"/>
          </p:nvSpPr>
          <p:spPr bwMode="auto">
            <a:xfrm>
              <a:off x="291" y="302"/>
              <a:ext cx="4" cy="4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58" name="Rectangle 1680"/>
          <p:cNvSpPr>
            <a:spLocks noChangeArrowheads="1"/>
          </p:cNvSpPr>
          <p:nvPr userDrawn="1"/>
        </p:nvSpPr>
        <p:spPr bwMode="auto">
          <a:xfrm>
            <a:off x="0" y="6669088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9" name="Freeform 1682"/>
          <p:cNvSpPr>
            <a:spLocks/>
          </p:cNvSpPr>
          <p:nvPr userDrawn="1"/>
        </p:nvSpPr>
        <p:spPr bwMode="auto">
          <a:xfrm flipH="1">
            <a:off x="6380163" y="615950"/>
            <a:ext cx="1014412" cy="18954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" y="110"/>
              </a:cxn>
              <a:cxn ang="0">
                <a:pos x="78" y="216"/>
              </a:cxn>
              <a:cxn ang="0">
                <a:pos x="106" y="304"/>
              </a:cxn>
              <a:cxn ang="0">
                <a:pos x="136" y="398"/>
              </a:cxn>
              <a:cxn ang="0">
                <a:pos x="164" y="506"/>
              </a:cxn>
              <a:cxn ang="0">
                <a:pos x="206" y="672"/>
              </a:cxn>
              <a:cxn ang="0">
                <a:pos x="236" y="788"/>
              </a:cxn>
              <a:cxn ang="0">
                <a:pos x="272" y="990"/>
              </a:cxn>
              <a:cxn ang="0">
                <a:pos x="286" y="1086"/>
              </a:cxn>
              <a:cxn ang="0">
                <a:pos x="302" y="1194"/>
              </a:cxn>
              <a:cxn ang="0">
                <a:pos x="638" y="1194"/>
              </a:cxn>
              <a:cxn ang="0">
                <a:pos x="624" y="1142"/>
              </a:cxn>
              <a:cxn ang="0">
                <a:pos x="598" y="1060"/>
              </a:cxn>
              <a:cxn ang="0">
                <a:pos x="572" y="980"/>
              </a:cxn>
              <a:cxn ang="0">
                <a:pos x="548" y="912"/>
              </a:cxn>
              <a:cxn ang="0">
                <a:pos x="494" y="784"/>
              </a:cxn>
              <a:cxn ang="0">
                <a:pos x="456" y="698"/>
              </a:cxn>
              <a:cxn ang="0">
                <a:pos x="424" y="626"/>
              </a:cxn>
              <a:cxn ang="0">
                <a:pos x="378" y="532"/>
              </a:cxn>
              <a:cxn ang="0">
                <a:pos x="340" y="470"/>
              </a:cxn>
              <a:cxn ang="0">
                <a:pos x="306" y="414"/>
              </a:cxn>
              <a:cxn ang="0">
                <a:pos x="268" y="342"/>
              </a:cxn>
              <a:cxn ang="0">
                <a:pos x="228" y="286"/>
              </a:cxn>
              <a:cxn ang="0">
                <a:pos x="174" y="210"/>
              </a:cxn>
              <a:cxn ang="0">
                <a:pos x="122" y="140"/>
              </a:cxn>
              <a:cxn ang="0">
                <a:pos x="58" y="52"/>
              </a:cxn>
              <a:cxn ang="0">
                <a:pos x="30" y="20"/>
              </a:cxn>
              <a:cxn ang="0">
                <a:pos x="0" y="0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0" name="Freeform 1683"/>
          <p:cNvSpPr>
            <a:spLocks/>
          </p:cNvSpPr>
          <p:nvPr userDrawn="1"/>
        </p:nvSpPr>
        <p:spPr bwMode="auto">
          <a:xfrm flipH="1">
            <a:off x="7410450" y="3175"/>
            <a:ext cx="712788" cy="584200"/>
          </a:xfrm>
          <a:custGeom>
            <a:avLst/>
            <a:gdLst/>
            <a:ahLst/>
            <a:cxnLst>
              <a:cxn ang="0">
                <a:pos x="448" y="372"/>
              </a:cxn>
              <a:cxn ang="0">
                <a:pos x="388" y="302"/>
              </a:cxn>
              <a:cxn ang="0">
                <a:pos x="280" y="208"/>
              </a:cxn>
              <a:cxn ang="0">
                <a:pos x="210" y="142"/>
              </a:cxn>
              <a:cxn ang="0">
                <a:pos x="140" y="94"/>
              </a:cxn>
              <a:cxn ang="0">
                <a:pos x="64" y="44"/>
              </a:cxn>
              <a:cxn ang="0">
                <a:pos x="0" y="0"/>
              </a:cxn>
              <a:cxn ang="0">
                <a:pos x="280" y="0"/>
              </a:cxn>
              <a:cxn ang="0">
                <a:pos x="300" y="36"/>
              </a:cxn>
              <a:cxn ang="0">
                <a:pos x="324" y="82"/>
              </a:cxn>
              <a:cxn ang="0">
                <a:pos x="346" y="134"/>
              </a:cxn>
              <a:cxn ang="0">
                <a:pos x="378" y="206"/>
              </a:cxn>
              <a:cxn ang="0">
                <a:pos x="408" y="264"/>
              </a:cxn>
              <a:cxn ang="0">
                <a:pos x="434" y="334"/>
              </a:cxn>
              <a:cxn ang="0">
                <a:pos x="448" y="372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61" name="Group 1684"/>
          <p:cNvGrpSpPr>
            <a:grpSpLocks/>
          </p:cNvGrpSpPr>
          <p:nvPr userDrawn="1"/>
        </p:nvGrpSpPr>
        <p:grpSpPr bwMode="auto">
          <a:xfrm flipH="1">
            <a:off x="6376988" y="6350"/>
            <a:ext cx="2767012" cy="2501900"/>
            <a:chOff x="0" y="2744"/>
            <a:chExt cx="1740" cy="1576"/>
          </a:xfrm>
        </p:grpSpPr>
        <p:sp>
          <p:nvSpPr>
            <p:cNvPr id="262" name="Freeform 1685"/>
            <p:cNvSpPr>
              <a:spLocks/>
            </p:cNvSpPr>
            <p:nvPr userDrawn="1"/>
          </p:nvSpPr>
          <p:spPr bwMode="auto">
            <a:xfrm>
              <a:off x="648" y="2744"/>
              <a:ext cx="1092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3" name="Freeform 1686"/>
            <p:cNvSpPr>
              <a:spLocks noEditPoints="1"/>
            </p:cNvSpPr>
            <p:nvPr userDrawn="1"/>
          </p:nvSpPr>
          <p:spPr bwMode="auto">
            <a:xfrm>
              <a:off x="0" y="2744"/>
              <a:ext cx="1401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64" name="Rectangle 1034"/>
          <p:cNvSpPr>
            <a:spLocks noChangeArrowheads="1"/>
          </p:cNvSpPr>
          <p:nvPr userDrawn="1"/>
        </p:nvSpPr>
        <p:spPr bwMode="auto">
          <a:xfrm>
            <a:off x="236538" y="-9525"/>
            <a:ext cx="89122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65" name="Line 1086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66" name="Line 1087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67" name="Rectangle 1088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68" name="Rectangle 1089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69" name="Freeform 1098"/>
          <p:cNvSpPr>
            <a:spLocks/>
          </p:cNvSpPr>
          <p:nvPr userDrawn="1"/>
        </p:nvSpPr>
        <p:spPr bwMode="auto">
          <a:xfrm>
            <a:off x="487363" y="617538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0" name="Freeform 1115"/>
          <p:cNvSpPr>
            <a:spLocks/>
          </p:cNvSpPr>
          <p:nvPr userDrawn="1"/>
        </p:nvSpPr>
        <p:spPr bwMode="auto">
          <a:xfrm>
            <a:off x="458788" y="47307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1" name="Freeform 1120"/>
          <p:cNvSpPr>
            <a:spLocks/>
          </p:cNvSpPr>
          <p:nvPr userDrawn="1"/>
        </p:nvSpPr>
        <p:spPr bwMode="auto">
          <a:xfrm>
            <a:off x="458788" y="4635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2" name="Freeform 1134"/>
          <p:cNvSpPr>
            <a:spLocks/>
          </p:cNvSpPr>
          <p:nvPr userDrawn="1"/>
        </p:nvSpPr>
        <p:spPr bwMode="auto">
          <a:xfrm>
            <a:off x="703263" y="514350"/>
            <a:ext cx="3175" cy="6350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4"/>
              </a:cxn>
              <a:cxn ang="0">
                <a:pos x="2" y="4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4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3" name="Freeform 1141"/>
          <p:cNvSpPr>
            <a:spLocks/>
          </p:cNvSpPr>
          <p:nvPr userDrawn="1"/>
        </p:nvSpPr>
        <p:spPr bwMode="auto">
          <a:xfrm>
            <a:off x="706438" y="479425"/>
            <a:ext cx="1587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</a:cxnLst>
            <a:rect l="0" t="0" r="r" b="b"/>
            <a:pathLst>
              <a:path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4" name="Freeform 1148"/>
          <p:cNvSpPr>
            <a:spLocks/>
          </p:cNvSpPr>
          <p:nvPr userDrawn="1"/>
        </p:nvSpPr>
        <p:spPr bwMode="auto">
          <a:xfrm>
            <a:off x="693738" y="460375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5" name="Freeform 1150"/>
          <p:cNvSpPr>
            <a:spLocks/>
          </p:cNvSpPr>
          <p:nvPr userDrawn="1"/>
        </p:nvSpPr>
        <p:spPr bwMode="auto">
          <a:xfrm>
            <a:off x="684213" y="4476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6" name="Freeform 1152"/>
          <p:cNvSpPr>
            <a:spLocks/>
          </p:cNvSpPr>
          <p:nvPr userDrawn="1"/>
        </p:nvSpPr>
        <p:spPr bwMode="auto">
          <a:xfrm>
            <a:off x="684213" y="447675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7" name="Freeform 1154"/>
          <p:cNvSpPr>
            <a:spLocks/>
          </p:cNvSpPr>
          <p:nvPr userDrawn="1"/>
        </p:nvSpPr>
        <p:spPr bwMode="auto">
          <a:xfrm>
            <a:off x="665163" y="43497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8" name="Freeform 1156"/>
          <p:cNvSpPr>
            <a:spLocks/>
          </p:cNvSpPr>
          <p:nvPr userDrawn="1"/>
        </p:nvSpPr>
        <p:spPr bwMode="auto">
          <a:xfrm>
            <a:off x="665163" y="431800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9" name="Freeform 1163"/>
          <p:cNvSpPr>
            <a:spLocks/>
          </p:cNvSpPr>
          <p:nvPr userDrawn="1"/>
        </p:nvSpPr>
        <p:spPr bwMode="auto">
          <a:xfrm>
            <a:off x="611188" y="415925"/>
            <a:ext cx="6350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2" y="2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0" name="Freeform 1172"/>
          <p:cNvSpPr>
            <a:spLocks/>
          </p:cNvSpPr>
          <p:nvPr userDrawn="1"/>
        </p:nvSpPr>
        <p:spPr bwMode="auto">
          <a:xfrm>
            <a:off x="582613" y="476250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1" name="Freeform 1177"/>
          <p:cNvSpPr>
            <a:spLocks/>
          </p:cNvSpPr>
          <p:nvPr userDrawn="1"/>
        </p:nvSpPr>
        <p:spPr bwMode="auto">
          <a:xfrm>
            <a:off x="557213" y="5349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2" name="Freeform 1180"/>
          <p:cNvSpPr>
            <a:spLocks/>
          </p:cNvSpPr>
          <p:nvPr userDrawn="1"/>
        </p:nvSpPr>
        <p:spPr bwMode="auto">
          <a:xfrm>
            <a:off x="560388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3" name="Line 1187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4" name="Line 1188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5" name="Freeform 1208"/>
          <p:cNvSpPr>
            <a:spLocks/>
          </p:cNvSpPr>
          <p:nvPr userDrawn="1"/>
        </p:nvSpPr>
        <p:spPr bwMode="auto">
          <a:xfrm>
            <a:off x="595313" y="55721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" name="Freeform 1210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7" name="Freeform 1214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8" name="Rectangle 1215"/>
          <p:cNvSpPr>
            <a:spLocks noChangeArrowheads="1"/>
          </p:cNvSpPr>
          <p:nvPr userDrawn="1"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9" name="Freeform 1217"/>
          <p:cNvSpPr>
            <a:spLocks/>
          </p:cNvSpPr>
          <p:nvPr userDrawn="1"/>
        </p:nvSpPr>
        <p:spPr bwMode="auto">
          <a:xfrm>
            <a:off x="595313" y="6270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0" name="Freeform 1219"/>
          <p:cNvSpPr>
            <a:spLocks/>
          </p:cNvSpPr>
          <p:nvPr userDrawn="1"/>
        </p:nvSpPr>
        <p:spPr bwMode="auto">
          <a:xfrm>
            <a:off x="731838" y="54133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1" name="Freeform 1221"/>
          <p:cNvSpPr>
            <a:spLocks/>
          </p:cNvSpPr>
          <p:nvPr userDrawn="1"/>
        </p:nvSpPr>
        <p:spPr bwMode="auto">
          <a:xfrm>
            <a:off x="731838" y="541338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2" name="Freeform 1234"/>
          <p:cNvSpPr>
            <a:spLocks/>
          </p:cNvSpPr>
          <p:nvPr userDrawn="1"/>
        </p:nvSpPr>
        <p:spPr bwMode="auto">
          <a:xfrm>
            <a:off x="722313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3" name="Line 1237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4" name="Line 1238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5" name="Freeform 1240"/>
          <p:cNvSpPr>
            <a:spLocks/>
          </p:cNvSpPr>
          <p:nvPr userDrawn="1"/>
        </p:nvSpPr>
        <p:spPr bwMode="auto">
          <a:xfrm>
            <a:off x="728663" y="541338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6" name="Freeform 1243"/>
          <p:cNvSpPr>
            <a:spLocks/>
          </p:cNvSpPr>
          <p:nvPr userDrawn="1"/>
        </p:nvSpPr>
        <p:spPr bwMode="auto">
          <a:xfrm>
            <a:off x="728663" y="538163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7" name="Freeform 1246"/>
          <p:cNvSpPr>
            <a:spLocks/>
          </p:cNvSpPr>
          <p:nvPr userDrawn="1"/>
        </p:nvSpPr>
        <p:spPr bwMode="auto">
          <a:xfrm>
            <a:off x="725488" y="5476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8" name="Freeform 1250"/>
          <p:cNvSpPr>
            <a:spLocks/>
          </p:cNvSpPr>
          <p:nvPr userDrawn="1"/>
        </p:nvSpPr>
        <p:spPr bwMode="auto">
          <a:xfrm>
            <a:off x="731838" y="53022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9" name="Freeform 1252"/>
          <p:cNvSpPr>
            <a:spLocks/>
          </p:cNvSpPr>
          <p:nvPr userDrawn="1"/>
        </p:nvSpPr>
        <p:spPr bwMode="auto">
          <a:xfrm>
            <a:off x="731838" y="527050"/>
            <a:ext cx="3175" cy="7938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0" name="Freeform 1255"/>
          <p:cNvSpPr>
            <a:spLocks/>
          </p:cNvSpPr>
          <p:nvPr userDrawn="1"/>
        </p:nvSpPr>
        <p:spPr bwMode="auto">
          <a:xfrm>
            <a:off x="712788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1" name="Rectangle 1256"/>
          <p:cNvSpPr>
            <a:spLocks noChangeArrowheads="1"/>
          </p:cNvSpPr>
          <p:nvPr userDrawn="1"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2" name="Freeform 1258"/>
          <p:cNvSpPr>
            <a:spLocks/>
          </p:cNvSpPr>
          <p:nvPr userDrawn="1"/>
        </p:nvSpPr>
        <p:spPr bwMode="auto">
          <a:xfrm>
            <a:off x="722313" y="5508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3" name="Freeform 1266"/>
          <p:cNvSpPr>
            <a:spLocks/>
          </p:cNvSpPr>
          <p:nvPr userDrawn="1"/>
        </p:nvSpPr>
        <p:spPr bwMode="auto">
          <a:xfrm>
            <a:off x="728663" y="53498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4" name="Freeform 1269"/>
          <p:cNvSpPr>
            <a:spLocks/>
          </p:cNvSpPr>
          <p:nvPr userDrawn="1"/>
        </p:nvSpPr>
        <p:spPr bwMode="auto">
          <a:xfrm>
            <a:off x="728663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5" name="Line 1270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6" name="Line 1271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7" name="Rectangle 1272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8" name="Rectangle 1273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9" name="Line 1274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0" name="Line 1275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1" name="Freeform 1277"/>
          <p:cNvSpPr>
            <a:spLocks/>
          </p:cNvSpPr>
          <p:nvPr userDrawn="1"/>
        </p:nvSpPr>
        <p:spPr bwMode="auto">
          <a:xfrm>
            <a:off x="728663" y="5238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2" name="Freeform 1287"/>
          <p:cNvSpPr>
            <a:spLocks/>
          </p:cNvSpPr>
          <p:nvPr userDrawn="1"/>
        </p:nvSpPr>
        <p:spPr bwMode="auto">
          <a:xfrm>
            <a:off x="719138" y="5143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3" name="Freeform 1290"/>
          <p:cNvSpPr>
            <a:spLocks/>
          </p:cNvSpPr>
          <p:nvPr userDrawn="1"/>
        </p:nvSpPr>
        <p:spPr bwMode="auto">
          <a:xfrm>
            <a:off x="719138" y="51752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4" name="Rectangle 1335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5" name="Rectangle 1336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6" name="Rectangle 1337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7" name="Rectangle 1340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8" name="Rectangle 1341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9" name="Rectangle 1342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20" name="Rectangle 1343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21" name="Rectangle 1344"/>
          <p:cNvSpPr>
            <a:spLocks noChangeArrowheads="1"/>
          </p:cNvSpPr>
          <p:nvPr userDrawn="1"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4953000"/>
            <a:ext cx="4191000" cy="228600"/>
          </a:xfrm>
        </p:spPr>
        <p:txBody>
          <a:bodyPr/>
          <a:lstStyle>
            <a:lvl1pPr marL="0" indent="0">
              <a:buFontTx/>
              <a:buNone/>
              <a:defRPr sz="900">
                <a:solidFill>
                  <a:srgbClr val="215477"/>
                </a:solidFill>
              </a:defRPr>
            </a:lvl1pPr>
          </a:lstStyle>
          <a:p>
            <a:r>
              <a:rPr lang="en-US"/>
              <a:t>Potential strategic partnership</a:t>
            </a:r>
          </a:p>
        </p:txBody>
      </p:sp>
      <p:sp>
        <p:nvSpPr>
          <p:cNvPr id="322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3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4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36ABB2-958C-4B0E-877D-868268623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8BCB-56EE-48CE-9668-429EA2F285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71538"/>
            <a:ext cx="1943100" cy="5224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71538"/>
            <a:ext cx="5676900" cy="5224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2D295-C62F-4D2D-B0AA-C848FAD342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71538"/>
            <a:ext cx="7772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C278D-608A-4065-B6E4-D980BB5EBD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48872" cy="108012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800800" cy="33619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9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31" y="6145823"/>
            <a:ext cx="1080517" cy="37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idx="10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6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11525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467544" y="1196752"/>
            <a:ext cx="820891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idx="11"/>
          </p:nvPr>
        </p:nvSpPr>
        <p:spPr>
          <a:xfrm>
            <a:off x="539552" y="1340768"/>
            <a:ext cx="8229600" cy="4525963"/>
          </a:xfrm>
        </p:spPr>
        <p:txBody>
          <a:bodyPr/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71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48872" cy="108012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800800" cy="33619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9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31" y="6145823"/>
            <a:ext cx="1080517" cy="37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idx="10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6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11525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467544" y="1196752"/>
            <a:ext cx="820891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idx="11"/>
          </p:nvPr>
        </p:nvSpPr>
        <p:spPr>
          <a:xfrm>
            <a:off x="539552" y="1340768"/>
            <a:ext cx="8229600" cy="4525963"/>
          </a:xfrm>
        </p:spPr>
        <p:txBody>
          <a:bodyPr/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196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48872" cy="108012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800800" cy="33619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9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31" y="6145823"/>
            <a:ext cx="1080517" cy="37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idx="10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6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11525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467544" y="1196752"/>
            <a:ext cx="820891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idx="11"/>
          </p:nvPr>
        </p:nvSpPr>
        <p:spPr>
          <a:xfrm>
            <a:off x="539552" y="1340768"/>
            <a:ext cx="8229600" cy="4525963"/>
          </a:xfrm>
        </p:spPr>
        <p:txBody>
          <a:bodyPr/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793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48872" cy="108012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800800" cy="33619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9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31" y="6145823"/>
            <a:ext cx="1080517" cy="37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idx="10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6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11525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467544" y="1196752"/>
            <a:ext cx="820891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idx="11"/>
          </p:nvPr>
        </p:nvSpPr>
        <p:spPr>
          <a:xfrm>
            <a:off x="539552" y="1340768"/>
            <a:ext cx="8229600" cy="4525963"/>
          </a:xfrm>
        </p:spPr>
        <p:txBody>
          <a:bodyPr/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311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48872" cy="108012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800800" cy="33619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9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31" y="6145823"/>
            <a:ext cx="1080517" cy="37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idx="10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179263" y="188640"/>
            <a:ext cx="8785225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6" name="Picture 6" descr="SIDACMYKBestruken 3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11525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467544" y="1196752"/>
            <a:ext cx="820891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idx="11"/>
          </p:nvPr>
        </p:nvSpPr>
        <p:spPr>
          <a:xfrm>
            <a:off x="539552" y="1340768"/>
            <a:ext cx="8229600" cy="4525963"/>
          </a:xfrm>
        </p:spPr>
        <p:txBody>
          <a:bodyPr/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50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A9496-906B-4DCB-BDD1-1CD435EA2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0E0E-F515-4145-861A-B88FF81AE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6E6CD-47C7-4EA2-93C1-CA5DF2AA12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4FB5E-5D52-40A5-A77C-9B4B92A2F2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B6214-454A-4172-A9BD-5D9BFFA40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8138E-2031-440F-AB4B-67690C40B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513ED-75DF-427F-AE4D-939FA37D6D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18FA-8484-4043-9917-B3A524D901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6145213"/>
            <a:ext cx="9144000" cy="712787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 flipH="1">
            <a:off x="0" y="0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7172" name="Picture 82" descr="IFC_Wt_Logo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25425" y="6364288"/>
            <a:ext cx="18907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8" name="Freeform 84"/>
          <p:cNvSpPr>
            <a:spLocks/>
          </p:cNvSpPr>
          <p:nvPr/>
        </p:nvSpPr>
        <p:spPr bwMode="auto">
          <a:xfrm flipH="1">
            <a:off x="8189913" y="6323013"/>
            <a:ext cx="349250" cy="534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" y="110"/>
              </a:cxn>
              <a:cxn ang="0">
                <a:pos x="78" y="216"/>
              </a:cxn>
              <a:cxn ang="0">
                <a:pos x="106" y="304"/>
              </a:cxn>
              <a:cxn ang="0">
                <a:pos x="136" y="398"/>
              </a:cxn>
              <a:cxn ang="0">
                <a:pos x="164" y="506"/>
              </a:cxn>
              <a:cxn ang="0">
                <a:pos x="206" y="672"/>
              </a:cxn>
              <a:cxn ang="0">
                <a:pos x="236" y="788"/>
              </a:cxn>
              <a:cxn ang="0">
                <a:pos x="272" y="990"/>
              </a:cxn>
              <a:cxn ang="0">
                <a:pos x="286" y="1086"/>
              </a:cxn>
              <a:cxn ang="0">
                <a:pos x="302" y="1194"/>
              </a:cxn>
              <a:cxn ang="0">
                <a:pos x="638" y="1194"/>
              </a:cxn>
              <a:cxn ang="0">
                <a:pos x="624" y="1142"/>
              </a:cxn>
              <a:cxn ang="0">
                <a:pos x="598" y="1060"/>
              </a:cxn>
              <a:cxn ang="0">
                <a:pos x="572" y="980"/>
              </a:cxn>
              <a:cxn ang="0">
                <a:pos x="548" y="912"/>
              </a:cxn>
              <a:cxn ang="0">
                <a:pos x="494" y="784"/>
              </a:cxn>
              <a:cxn ang="0">
                <a:pos x="456" y="698"/>
              </a:cxn>
              <a:cxn ang="0">
                <a:pos x="424" y="626"/>
              </a:cxn>
              <a:cxn ang="0">
                <a:pos x="378" y="532"/>
              </a:cxn>
              <a:cxn ang="0">
                <a:pos x="340" y="470"/>
              </a:cxn>
              <a:cxn ang="0">
                <a:pos x="306" y="414"/>
              </a:cxn>
              <a:cxn ang="0">
                <a:pos x="268" y="342"/>
              </a:cxn>
              <a:cxn ang="0">
                <a:pos x="228" y="286"/>
              </a:cxn>
              <a:cxn ang="0">
                <a:pos x="174" y="210"/>
              </a:cxn>
              <a:cxn ang="0">
                <a:pos x="122" y="140"/>
              </a:cxn>
              <a:cxn ang="0">
                <a:pos x="58" y="52"/>
              </a:cxn>
              <a:cxn ang="0">
                <a:pos x="30" y="20"/>
              </a:cxn>
              <a:cxn ang="0">
                <a:pos x="0" y="0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09" name="Freeform 85"/>
          <p:cNvSpPr>
            <a:spLocks/>
          </p:cNvSpPr>
          <p:nvPr/>
        </p:nvSpPr>
        <p:spPr bwMode="auto">
          <a:xfrm flipH="1">
            <a:off x="8545513" y="6146800"/>
            <a:ext cx="246062" cy="165100"/>
          </a:xfrm>
          <a:custGeom>
            <a:avLst/>
            <a:gdLst/>
            <a:ahLst/>
            <a:cxnLst>
              <a:cxn ang="0">
                <a:pos x="448" y="372"/>
              </a:cxn>
              <a:cxn ang="0">
                <a:pos x="388" y="302"/>
              </a:cxn>
              <a:cxn ang="0">
                <a:pos x="280" y="208"/>
              </a:cxn>
              <a:cxn ang="0">
                <a:pos x="210" y="142"/>
              </a:cxn>
              <a:cxn ang="0">
                <a:pos x="140" y="94"/>
              </a:cxn>
              <a:cxn ang="0">
                <a:pos x="64" y="44"/>
              </a:cxn>
              <a:cxn ang="0">
                <a:pos x="0" y="0"/>
              </a:cxn>
              <a:cxn ang="0">
                <a:pos x="280" y="0"/>
              </a:cxn>
              <a:cxn ang="0">
                <a:pos x="300" y="36"/>
              </a:cxn>
              <a:cxn ang="0">
                <a:pos x="324" y="82"/>
              </a:cxn>
              <a:cxn ang="0">
                <a:pos x="346" y="134"/>
              </a:cxn>
              <a:cxn ang="0">
                <a:pos x="378" y="206"/>
              </a:cxn>
              <a:cxn ang="0">
                <a:pos x="408" y="264"/>
              </a:cxn>
              <a:cxn ang="0">
                <a:pos x="434" y="334"/>
              </a:cxn>
              <a:cxn ang="0">
                <a:pos x="448" y="372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7175" name="Group 86"/>
          <p:cNvGrpSpPr>
            <a:grpSpLocks/>
          </p:cNvGrpSpPr>
          <p:nvPr/>
        </p:nvGrpSpPr>
        <p:grpSpPr bwMode="auto">
          <a:xfrm flipH="1">
            <a:off x="8159750" y="6132513"/>
            <a:ext cx="990600" cy="730250"/>
            <a:chOff x="0" y="2744"/>
            <a:chExt cx="1740" cy="1576"/>
          </a:xfrm>
        </p:grpSpPr>
        <p:sp>
          <p:nvSpPr>
            <p:cNvPr id="1111" name="Freeform 87"/>
            <p:cNvSpPr>
              <a:spLocks/>
            </p:cNvSpPr>
            <p:nvPr userDrawn="1"/>
          </p:nvSpPr>
          <p:spPr bwMode="auto">
            <a:xfrm>
              <a:off x="647" y="2744"/>
              <a:ext cx="1093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12" name="Freeform 88"/>
            <p:cNvSpPr>
              <a:spLocks noEditPoints="1"/>
            </p:cNvSpPr>
            <p:nvPr userDrawn="1"/>
          </p:nvSpPr>
          <p:spPr bwMode="auto">
            <a:xfrm>
              <a:off x="0" y="2744"/>
              <a:ext cx="1400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733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5213" y="6248400"/>
            <a:ext cx="1566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2200" y="6435725"/>
            <a:ext cx="1884363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4D041C-B9B4-4396-8FCF-F85F8500B0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5" r:id="rId2"/>
    <p:sldLayoutId id="2147483774" r:id="rId3"/>
    <p:sldLayoutId id="2147483773" r:id="rId4"/>
    <p:sldLayoutId id="2147483772" r:id="rId5"/>
    <p:sldLayoutId id="2147483771" r:id="rId6"/>
    <p:sldLayoutId id="2147483770" r:id="rId7"/>
    <p:sldLayoutId id="2147483769" r:id="rId8"/>
    <p:sldLayoutId id="2147483768" r:id="rId9"/>
    <p:sldLayoutId id="2147483767" r:id="rId10"/>
    <p:sldLayoutId id="2147483766" r:id="rId11"/>
    <p:sldLayoutId id="2147483765" r:id="rId12"/>
    <p:sldLayoutId id="2147483777" r:id="rId13"/>
    <p:sldLayoutId id="2147483778" r:id="rId14"/>
    <p:sldLayoutId id="2147483779" r:id="rId15"/>
    <p:sldLayoutId id="2147483780" r:id="rId16"/>
    <p:sldLayoutId id="2147483781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227013" indent="-227013" algn="l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6"/>
          <p:cNvSpPr>
            <a:spLocks noGrp="1" noChangeArrowheads="1"/>
          </p:cNvSpPr>
          <p:nvPr>
            <p:ph type="ctrTitle" idx="4294967295"/>
          </p:nvPr>
        </p:nvSpPr>
        <p:spPr>
          <a:xfrm>
            <a:off x="359764" y="3287739"/>
            <a:ext cx="8784236" cy="3196188"/>
          </a:xfrm>
        </p:spPr>
        <p:txBody>
          <a:bodyPr/>
          <a:lstStyle/>
          <a:p>
            <a:pPr algn="r" eaLnBrk="1" hangingPunct="1"/>
            <a:r>
              <a:rPr lang="en-GB" sz="3200" dirty="0" smtClean="0"/>
              <a:t>Political Economy</a:t>
            </a:r>
            <a:br>
              <a:rPr lang="en-GB" sz="3200" dirty="0" smtClean="0"/>
            </a:br>
            <a:r>
              <a:rPr lang="en-GB" sz="2000" dirty="0"/>
              <a:t>Why good PE analysis is central to effective PSD strategies,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PPD </a:t>
            </a:r>
            <a:r>
              <a:rPr lang="en-GB" sz="2000" dirty="0"/>
              <a:t>and Investment Climate Reform</a:t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US" sz="2000" dirty="0" smtClean="0"/>
              <a:t>PPD </a:t>
            </a:r>
            <a:r>
              <a:rPr lang="en-US" sz="2000" dirty="0"/>
              <a:t>Workshop, March </a:t>
            </a:r>
            <a:r>
              <a:rPr lang="en-US" sz="2000" dirty="0" smtClean="0"/>
              <a:t>2014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 err="1" smtClean="0"/>
              <a:t>Albena</a:t>
            </a:r>
            <a:r>
              <a:rPr lang="en-US" sz="1600" dirty="0" smtClean="0"/>
              <a:t> </a:t>
            </a:r>
            <a:r>
              <a:rPr lang="en-US" sz="1600" dirty="0" err="1" smtClean="0"/>
              <a:t>Melin</a:t>
            </a:r>
            <a:r>
              <a:rPr lang="en-US" sz="1600" dirty="0" smtClean="0"/>
              <a:t> and Dr. Peter Davis</a:t>
            </a:r>
            <a:endParaRPr lang="en-US" sz="1600" dirty="0">
              <a:solidFill>
                <a:srgbClr val="00783C"/>
              </a:solidFill>
            </a:endParaRPr>
          </a:p>
        </p:txBody>
      </p:sp>
      <p:sp>
        <p:nvSpPr>
          <p:cNvPr id="16387" name="Rectangle 17"/>
          <p:cNvSpPr>
            <a:spLocks noChangeArrowheads="1"/>
          </p:cNvSpPr>
          <p:nvPr/>
        </p:nvSpPr>
        <p:spPr bwMode="auto">
          <a:xfrm>
            <a:off x="3251200" y="4722813"/>
            <a:ext cx="40735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>
              <a:spcBef>
                <a:spcPct val="100000"/>
              </a:spcBef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187624" y="543744"/>
            <a:ext cx="6800800" cy="86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Stakeholder Mapping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uphemia" pitchFamily="34" charset="0"/>
              <a:ea typeface="+mn-ea"/>
              <a:cs typeface="+mn-cs"/>
            </a:endParaRPr>
          </a:p>
        </p:txBody>
      </p:sp>
      <p:sp>
        <p:nvSpPr>
          <p:cNvPr id="3" name="Footer Placeholder 15"/>
          <p:cNvSpPr txBox="1">
            <a:spLocks/>
          </p:cNvSpPr>
          <p:nvPr/>
        </p:nvSpPr>
        <p:spPr>
          <a:xfrm>
            <a:off x="6714309" y="6266425"/>
            <a:ext cx="2664922" cy="365760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l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© Green Lion Management 2012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39552" y="1484784"/>
            <a:ext cx="8136904" cy="4968404"/>
            <a:chOff x="340" y="890"/>
            <a:chExt cx="5080" cy="3175"/>
          </a:xfrm>
        </p:grpSpPr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340" y="890"/>
              <a:ext cx="5080" cy="3175"/>
            </a:xfrm>
            <a:prstGeom prst="ellipse">
              <a:avLst/>
            </a:prstGeom>
            <a:solidFill>
              <a:srgbClr val="0F6FC6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930" y="1389"/>
              <a:ext cx="3855" cy="2177"/>
            </a:xfrm>
            <a:prstGeom prst="ellipse">
              <a:avLst/>
            </a:prstGeom>
            <a:solidFill>
              <a:srgbClr val="009DD9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1474" y="1842"/>
              <a:ext cx="2721" cy="1316"/>
            </a:xfrm>
            <a:prstGeom prst="ellipse">
              <a:avLst/>
            </a:prstGeom>
            <a:solidFill>
              <a:srgbClr val="9900CC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" name="Line 12"/>
          <p:cNvSpPr>
            <a:spLocks noChangeShapeType="1"/>
          </p:cNvSpPr>
          <p:nvPr/>
        </p:nvSpPr>
        <p:spPr bwMode="auto">
          <a:xfrm flipH="1" flipV="1">
            <a:off x="2051050" y="1989138"/>
            <a:ext cx="5040313" cy="3889375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2124075" y="1916113"/>
            <a:ext cx="4824413" cy="403225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539750" y="3933825"/>
            <a:ext cx="80645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635375" y="1700213"/>
            <a:ext cx="18002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Government, politicians and parties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042988" y="4365625"/>
            <a:ext cx="18002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Private sector companies and BMOs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971550" y="2997200"/>
            <a:ext cx="1800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Functionaries and technocrats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708400" y="5734050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Media/ Commentators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5940425" y="4437063"/>
            <a:ext cx="1800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Wider public and others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6084888" y="29241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CSOs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19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r>
              <a:rPr lang="en-GB" sz="2400" dirty="0"/>
              <a:t>PE – people and structures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1115394"/>
            <a:ext cx="8836611" cy="5096678"/>
          </a:xfrm>
        </p:spPr>
        <p:txBody>
          <a:bodyPr/>
          <a:lstStyle/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255997"/>
                </a:solidFill>
              </a:rPr>
              <a:t>Political </a:t>
            </a:r>
            <a:r>
              <a:rPr lang="en-GB" sz="2400" dirty="0">
                <a:solidFill>
                  <a:srgbClr val="255997"/>
                </a:solidFill>
              </a:rPr>
              <a:t>leadership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Who is in charge and why?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What are their interests and power relationships?</a:t>
            </a:r>
          </a:p>
          <a:p>
            <a:r>
              <a:rPr lang="en-GB" sz="2400" dirty="0">
                <a:solidFill>
                  <a:srgbClr val="255997"/>
                </a:solidFill>
              </a:rPr>
              <a:t>Technocrats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What are their vested interests in the status quo?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Are they capable and competent?</a:t>
            </a:r>
          </a:p>
          <a:p>
            <a:r>
              <a:rPr lang="en-GB" sz="2400" dirty="0">
                <a:solidFill>
                  <a:srgbClr val="255997"/>
                </a:solidFill>
              </a:rPr>
              <a:t>Civil society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How to build demand for reform?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70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r>
              <a:rPr lang="en-GB" sz="2400" dirty="0"/>
              <a:t>PE – Contextual </a:t>
            </a:r>
            <a:r>
              <a:rPr lang="en-GB" sz="2400" dirty="0" smtClean="0"/>
              <a:t>pressures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1115394"/>
            <a:ext cx="8836611" cy="509667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solidFill>
                  <a:srgbClr val="255997"/>
                </a:solidFill>
              </a:rPr>
              <a:t>Proximate/ trigger causes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What immediate factors are there that might trigger or stymie reform?</a:t>
            </a:r>
          </a:p>
          <a:p>
            <a:r>
              <a:rPr lang="en-GB" sz="2400" dirty="0">
                <a:solidFill>
                  <a:srgbClr val="255997"/>
                </a:solidFill>
              </a:rPr>
              <a:t>External pressure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How can pressure for reform be brought to bear; by whom and on whom?</a:t>
            </a:r>
          </a:p>
          <a:p>
            <a:r>
              <a:rPr lang="en-GB" sz="2400" dirty="0">
                <a:solidFill>
                  <a:srgbClr val="255997"/>
                </a:solidFill>
              </a:rPr>
              <a:t>Reform synergy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How can reforms be timed to overcome resistance?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How to win friends and influence people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68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r>
              <a:rPr lang="en-GB" sz="2400" dirty="0"/>
              <a:t>PE tactics and approaches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928255"/>
            <a:ext cx="8836611" cy="5283817"/>
          </a:xfrm>
        </p:spPr>
        <p:txBody>
          <a:bodyPr/>
          <a:lstStyle/>
          <a:p>
            <a:r>
              <a:rPr lang="en-GB" sz="2300" b="1" dirty="0">
                <a:solidFill>
                  <a:srgbClr val="255997"/>
                </a:solidFill>
              </a:rPr>
              <a:t>Generating and sustaining political will: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What arguments and reasons will persuade a wide group of those in power to support and enact reforms?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Widening the groups of reformers</a:t>
            </a:r>
          </a:p>
          <a:p>
            <a:r>
              <a:rPr lang="en-GB" sz="2300" b="1" dirty="0">
                <a:solidFill>
                  <a:srgbClr val="255997"/>
                </a:solidFill>
              </a:rPr>
              <a:t>Building coalitions for reform: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Mobilise different groups to provide unified pressure for reform</a:t>
            </a:r>
          </a:p>
          <a:p>
            <a:r>
              <a:rPr lang="en-GB" sz="2300" b="1" dirty="0">
                <a:solidFill>
                  <a:srgbClr val="255997"/>
                </a:solidFill>
              </a:rPr>
              <a:t>Looking at public sector reforms: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What public sector reform may be needed? </a:t>
            </a:r>
          </a:p>
          <a:p>
            <a:r>
              <a:rPr lang="en-GB" sz="2300" b="1" dirty="0">
                <a:solidFill>
                  <a:srgbClr val="255997"/>
                </a:solidFill>
              </a:rPr>
              <a:t>Prioritising reforms: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Plan reforms to marginalise potential critics </a:t>
            </a:r>
          </a:p>
          <a:p>
            <a:r>
              <a:rPr lang="en-GB" sz="2300" b="1" dirty="0">
                <a:solidFill>
                  <a:srgbClr val="255997"/>
                </a:solidFill>
              </a:rPr>
              <a:t>Stakeholder management: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300" dirty="0">
                <a:solidFill>
                  <a:srgbClr val="255997"/>
                </a:solidFill>
              </a:rPr>
              <a:t>Manage stakeholders and their expectations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5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0" kern="1200" dirty="0" err="1">
                <a:solidFill>
                  <a:schemeClr val="tx1"/>
                </a:solidFill>
                <a:latin typeface="Euphemia" pitchFamily="34" charset="0"/>
              </a:rPr>
              <a:t>Fieldcraft</a:t>
            </a:r>
            <a:endParaRPr lang="en-US" sz="2400" b="0" kern="1200" dirty="0">
              <a:solidFill>
                <a:schemeClr val="tx1"/>
              </a:solidFill>
              <a:latin typeface="Euphemi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1115394"/>
            <a:ext cx="8836611" cy="5096678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GB" sz="1400" dirty="0" smtClean="0">
              <a:solidFill>
                <a:srgbClr val="255997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1600" dirty="0">
              <a:solidFill>
                <a:srgbClr val="255997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1600" dirty="0" smtClean="0">
                <a:solidFill>
                  <a:srgbClr val="255997"/>
                </a:solidFill>
              </a:rPr>
              <a:t>Talk </a:t>
            </a:r>
            <a:r>
              <a:rPr lang="en-GB" sz="1600" dirty="0">
                <a:solidFill>
                  <a:srgbClr val="255997"/>
                </a:solidFill>
              </a:rPr>
              <a:t>to specialists in other disciplines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600" dirty="0">
                <a:solidFill>
                  <a:srgbClr val="255997"/>
                </a:solidFill>
              </a:rPr>
              <a:t>Use the business environment itself as a diagnostic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600" dirty="0">
                <a:solidFill>
                  <a:srgbClr val="255997"/>
                </a:solidFill>
              </a:rPr>
              <a:t>Observe and listen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600" dirty="0">
                <a:solidFill>
                  <a:srgbClr val="255997"/>
                </a:solidFill>
              </a:rPr>
              <a:t>The need for continual evaluation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600" dirty="0">
                <a:solidFill>
                  <a:srgbClr val="255997"/>
                </a:solidFill>
              </a:rPr>
              <a:t>Develop a network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600" dirty="0">
                <a:solidFill>
                  <a:srgbClr val="255997"/>
                </a:solidFill>
              </a:rPr>
              <a:t>Remember the art of the possible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1600" dirty="0">
                <a:solidFill>
                  <a:srgbClr val="255997"/>
                </a:solidFill>
              </a:rPr>
              <a:t>The problems of staff rotation and need for proper hand-overs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"/>
          <p:cNvSpPr txBox="1">
            <a:spLocks/>
          </p:cNvSpPr>
          <p:nvPr/>
        </p:nvSpPr>
        <p:spPr>
          <a:xfrm>
            <a:off x="1187624" y="543744"/>
            <a:ext cx="6800800" cy="86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PE Dashboard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uphemia" pitchFamily="34" charset="0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0"/>
          </p:nvPr>
        </p:nvGraphicFramePr>
        <p:xfrm>
          <a:off x="323528" y="1556792"/>
          <a:ext cx="8338320" cy="49685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38719"/>
                <a:gridCol w="1459897"/>
                <a:gridCol w="2541712"/>
                <a:gridCol w="2597992"/>
              </a:tblGrid>
              <a:tr h="382196"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Issues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Actions</a:t>
                      </a:r>
                      <a:endParaRPr lang="en-GB" sz="1600" b="1" dirty="0"/>
                    </a:p>
                  </a:txBody>
                  <a:tcPr/>
                </a:tc>
              </a:tr>
              <a:tr h="382196">
                <a:tc rowSpan="2">
                  <a:txBody>
                    <a:bodyPr/>
                    <a:lstStyle/>
                    <a:p>
                      <a:r>
                        <a:rPr lang="en-GB" sz="1600" b="0" dirty="0" smtClean="0"/>
                        <a:t>Political leadership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Constraints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</a:tr>
              <a:tr h="382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Drivers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rowSpan="2">
                  <a:txBody>
                    <a:bodyPr/>
                    <a:lstStyle/>
                    <a:p>
                      <a:r>
                        <a:rPr lang="en-GB" sz="1600" dirty="0" smtClean="0"/>
                        <a:t>Technocrats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Constraints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Drivers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rowSpan="2">
                  <a:txBody>
                    <a:bodyPr/>
                    <a:lstStyle/>
                    <a:p>
                      <a:r>
                        <a:rPr lang="en-GB" sz="1600" dirty="0" smtClean="0"/>
                        <a:t>Civil society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Constraints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Drivers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rowSpan="2">
                  <a:txBody>
                    <a:bodyPr/>
                    <a:lstStyle/>
                    <a:p>
                      <a:r>
                        <a:rPr lang="en-GB" sz="1600" dirty="0" smtClean="0"/>
                        <a:t>Proximate/ trigger causes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Constraints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Drivers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External</a:t>
                      </a:r>
                      <a:r>
                        <a:rPr lang="en-GB" sz="1600" baseline="0" dirty="0" smtClean="0"/>
                        <a:t> pressure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Constraints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Drivers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rowSpan="2">
                  <a:txBody>
                    <a:bodyPr/>
                    <a:lstStyle/>
                    <a:p>
                      <a:r>
                        <a:rPr lang="en-GB" sz="1600" dirty="0" smtClean="0"/>
                        <a:t>Reform</a:t>
                      </a:r>
                      <a:r>
                        <a:rPr lang="en-GB" sz="1600" baseline="0" dirty="0" smtClean="0"/>
                        <a:t> synergy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Constraints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82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Drivers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1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"/>
          <p:cNvSpPr txBox="1">
            <a:spLocks/>
          </p:cNvSpPr>
          <p:nvPr/>
        </p:nvSpPr>
        <p:spPr>
          <a:xfrm>
            <a:off x="1187624" y="543744"/>
            <a:ext cx="6800800" cy="86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Land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Formalisation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 in Kano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uphemia" pitchFamily="34" charset="0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4207001631"/>
              </p:ext>
            </p:extLst>
          </p:nvPr>
        </p:nvGraphicFramePr>
        <p:xfrm>
          <a:off x="566020" y="1442581"/>
          <a:ext cx="8064896" cy="5263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3281385"/>
                <a:gridCol w="3559375"/>
              </a:tblGrid>
              <a:tr h="423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n-GB" sz="12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Calibri"/>
                          <a:ea typeface="Calibri"/>
                          <a:cs typeface="Calibri"/>
                        </a:rPr>
                        <a:t>Issues </a:t>
                      </a:r>
                      <a:endParaRPr lang="en-GB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Calibri"/>
                          <a:ea typeface="Calibri"/>
                          <a:cs typeface="Calibri"/>
                        </a:rPr>
                        <a:t>Actions </a:t>
                      </a:r>
                      <a:endParaRPr lang="en-GB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</a:tr>
              <a:tr h="10640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Calibri"/>
                        </a:rPr>
                        <a:t>Political leadership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Governor and Commissioner of Lands both strong advocates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Willingness to use proportion of registration revenues to provide specific community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Maintain strong engagement to ensure their continued support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Ensure that these benefits are delivered – leverage media and other pressure if required</a:t>
                      </a:r>
                    </a:p>
                  </a:txBody>
                  <a:tcPr/>
                </a:tc>
              </a:tr>
              <a:tr h="67713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Calibri"/>
                        </a:rPr>
                        <a:t>Technocrats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The core Land Ministry staff are the major potential obstacle.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Ensure swift delivery on the registration intervention in order to keep these people marginalised.</a:t>
                      </a:r>
                    </a:p>
                  </a:txBody>
                  <a:tcPr/>
                </a:tc>
              </a:tr>
              <a:tr h="87060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Calibri"/>
                        </a:rPr>
                        <a:t>Civil society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Current links with CSOs are weak and need to be strengthened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We lack clear understanding of what would drive formalisation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Build good relationships with CSOs and BMOs to better understand the drivers for registration</a:t>
                      </a:r>
                    </a:p>
                  </a:txBody>
                  <a:tcPr/>
                </a:tc>
              </a:tr>
              <a:tr h="67713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Calibri"/>
                          <a:cs typeface="Calibri"/>
                        </a:rPr>
                        <a:t>Crisis 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Calibri"/>
                        </a:rPr>
                        <a:t>/ proximate drivers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Calibri"/>
                          <a:ea typeface="Calibri"/>
                          <a:cs typeface="Calibri"/>
                        </a:rPr>
                        <a:t>Need for IGR not seen by all as requiring an improvement in delivery of services </a:t>
                      </a:r>
                      <a:endParaRPr lang="en-GB" sz="1050" dirty="0">
                        <a:latin typeface="Arial"/>
                        <a:ea typeface="Times New Roma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Delivery, delivery, delivery</a:t>
                      </a:r>
                    </a:p>
                  </a:txBody>
                  <a:tcPr/>
                </a:tc>
              </a:tr>
              <a:tr h="4869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Calibri"/>
                        </a:rPr>
                        <a:t>Reform synergies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Success in initial locations could drive demand in others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Ensure success is widely publicised, for example in the media</a:t>
                      </a:r>
                    </a:p>
                  </a:txBody>
                  <a:tcPr/>
                </a:tc>
              </a:tr>
              <a:tr h="10640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Calibri"/>
                          <a:cs typeface="Calibri"/>
                        </a:rPr>
                        <a:t>External pressure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The rivalry with Jigawa and Lagos means that reform developments here are likely to be an incentive in Kano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Willingness to learn from reform programmes in other countries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Ensure that progress in these states is monitored and used as leverage in Kano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Identify suitable examples from other countries that could be used in Kano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07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Exercise: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Tax Reform in Cross River State, Nigeria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100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7" y="1463042"/>
          <a:ext cx="8285901" cy="507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481"/>
                <a:gridCol w="1156513"/>
                <a:gridCol w="2269106"/>
                <a:gridCol w="3864801"/>
              </a:tblGrid>
              <a:tr h="3696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Issues </a:t>
                      </a: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Actions </a:t>
                      </a: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</a:tr>
              <a:tr h="13044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Political leadership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Constraints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Behaviours of LGA councillors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Engage with them to understand their position better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Seek ways in which their capabilities and ability to do their job might be </a:t>
                      </a:r>
                      <a:r>
                        <a:rPr lang="en-GB" sz="1400" dirty="0" smtClean="0">
                          <a:latin typeface="Calibri"/>
                          <a:ea typeface="Calibri"/>
                          <a:cs typeface="Times New Roman"/>
                        </a:rPr>
                        <a:t>improved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051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Drivers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Head of BIR and LGA Chairman both strong advocates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>
                          <a:latin typeface="Calibri"/>
                          <a:ea typeface="Calibri"/>
                          <a:cs typeface="Times New Roman"/>
                        </a:rPr>
                        <a:t>Maintain strong engagement to ensure their continued support </a:t>
                      </a:r>
                    </a:p>
                  </a:txBody>
                  <a:tcPr/>
                </a:tc>
              </a:tr>
              <a:tr h="1452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Crisis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Constraints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Need for increased IGR leads to greater use of nuisance taxes</a:t>
                      </a:r>
                      <a:endParaRPr lang="en-GB" sz="1100" dirty="0">
                        <a:latin typeface="Arial"/>
                        <a:ea typeface="Times New Roma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Understand better the distorting effect of tax complexity through a detailed study of taxes/ charges currently levied, their adverse impact, and the potential for growth if the situation changes</a:t>
                      </a:r>
                    </a:p>
                  </a:txBody>
                  <a:tcPr/>
                </a:tc>
              </a:tr>
              <a:tr h="894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Reform synergies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Drivers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>
                          <a:latin typeface="Calibri"/>
                          <a:ea typeface="Calibri"/>
                          <a:cs typeface="Times New Roman"/>
                        </a:rPr>
                        <a:t>Example of flat tax in Lagos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Undertake a detailed study of what services people would most welcome, and therefore the provision of which would be popular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89154" y="584616"/>
            <a:ext cx="6985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Tax reform in Cross River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476614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848872" cy="60556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+mn-lt"/>
                <a:ea typeface="+mn-ea"/>
                <a:cs typeface="+mn-cs"/>
              </a:rPr>
              <a:t>Tax reform in Cross River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0"/>
          </p:nvPr>
        </p:nvGraphicFramePr>
        <p:xfrm>
          <a:off x="323527" y="1450300"/>
          <a:ext cx="8423233" cy="5147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758"/>
                <a:gridCol w="1058657"/>
                <a:gridCol w="2930488"/>
                <a:gridCol w="3214330"/>
              </a:tblGrid>
              <a:tr h="414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Issues </a:t>
                      </a: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Calibri"/>
                        </a:rPr>
                        <a:t>Actions </a:t>
                      </a:r>
                      <a:endParaRPr lang="en-GB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/>
                </a:tc>
              </a:tr>
              <a:tr h="9088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Civil society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Constraints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Currently civil society is weak and therefore not a great force for reform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Work with Enable to establish and grow good CSOs</a:t>
                      </a:r>
                    </a:p>
                  </a:txBody>
                  <a:tcPr/>
                </a:tc>
              </a:tr>
              <a:tr h="9088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Drivers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New arrangement for CSO management may change things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Monitor new arrangements to understand actual impact.</a:t>
                      </a:r>
                    </a:p>
                  </a:txBody>
                  <a:tcPr/>
                </a:tc>
              </a:tr>
              <a:tr h="11831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External pressure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Drivers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Need for IGR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Comparison with Lagos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Ensure that increased IGR is not leading to increased use of coercion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Use  Lagos example as basis for comparison</a:t>
                      </a:r>
                    </a:p>
                  </a:txBody>
                  <a:tcPr/>
                </a:tc>
              </a:tr>
              <a:tr h="1731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Technocrats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Constraints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Potential for rent-seeking behaviour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Are revenue collectors properly trained and skilled for their job?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Use of ‘heavies’ accompanying revenue collectors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Need to regularise taxes and levies in by-laws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latin typeface="Calibri"/>
                          <a:ea typeface="Calibri"/>
                          <a:cs typeface="Times New Roman"/>
                        </a:rPr>
                        <a:t>Explore training for revenue collectors?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15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r>
              <a:rPr lang="en-GB" sz="2400" dirty="0"/>
              <a:t>What is Political Economy (PE)?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785448"/>
            <a:ext cx="8836611" cy="5360827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255997"/>
                </a:solidFill>
              </a:rPr>
              <a:t>How political institutions, the political environment and the economic system influence each other. </a:t>
            </a:r>
          </a:p>
          <a:p>
            <a:endParaRPr lang="en-GB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255997"/>
                </a:solidFill>
              </a:rPr>
              <a:t>Includes: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Power: who has it and why?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Ethnic, religious, tribal and other power structures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The structure of a country’s governmental institutions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The character of, and relationships between key political figures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How past events and structures impact on current policy making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3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r>
              <a:rPr lang="en-US" sz="2400" dirty="0" smtClean="0">
                <a:cs typeface="Arial" pitchFamily="34" charset="0"/>
              </a:rPr>
              <a:t>Why is it important? 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785448"/>
            <a:ext cx="8836611" cy="5360827"/>
          </a:xfrm>
        </p:spPr>
        <p:txBody>
          <a:bodyPr/>
          <a:lstStyle/>
          <a:p>
            <a:r>
              <a:rPr lang="en-GB" sz="2400" dirty="0">
                <a:solidFill>
                  <a:srgbClr val="255997"/>
                </a:solidFill>
              </a:rPr>
              <a:t>Markets and their development cannot be disentangled from political structures, ethnicity, societal norms and other PE issues.</a:t>
            </a:r>
          </a:p>
          <a:p>
            <a:r>
              <a:rPr lang="en-GB" sz="2400" dirty="0">
                <a:solidFill>
                  <a:srgbClr val="255997"/>
                </a:solidFill>
              </a:rPr>
              <a:t>Especially relevant for </a:t>
            </a:r>
            <a:r>
              <a:rPr lang="en-GB" sz="2400" dirty="0" smtClean="0">
                <a:solidFill>
                  <a:srgbClr val="255997"/>
                </a:solidFill>
              </a:rPr>
              <a:t>M4P (a specific approach)</a:t>
            </a:r>
            <a:endParaRPr lang="en-GB" sz="2400" dirty="0">
              <a:solidFill>
                <a:srgbClr val="255997"/>
              </a:solidFill>
            </a:endParaRPr>
          </a:p>
          <a:p>
            <a:pPr lvl="1"/>
            <a:r>
              <a:rPr lang="en-GB" sz="2100" dirty="0">
                <a:solidFill>
                  <a:srgbClr val="255997"/>
                </a:solidFill>
              </a:rPr>
              <a:t>Need to understand the system that needs to be changed</a:t>
            </a:r>
          </a:p>
          <a:p>
            <a:pPr lvl="1"/>
            <a:r>
              <a:rPr lang="en-GB" sz="2100" dirty="0">
                <a:solidFill>
                  <a:srgbClr val="255997"/>
                </a:solidFill>
              </a:rPr>
              <a:t>PE is the system that needs to be changed</a:t>
            </a:r>
          </a:p>
          <a:p>
            <a:r>
              <a:rPr lang="en-GB" sz="2400" dirty="0" smtClean="0">
                <a:solidFill>
                  <a:srgbClr val="255997"/>
                </a:solidFill>
              </a:rPr>
              <a:t>Country strategies</a:t>
            </a:r>
            <a:r>
              <a:rPr lang="en-GB" sz="2400" dirty="0">
                <a:solidFill>
                  <a:srgbClr val="255997"/>
                </a:solidFill>
              </a:rPr>
              <a:t>, programmes and specific </a:t>
            </a:r>
            <a:r>
              <a:rPr lang="en-GB" sz="2400" dirty="0" smtClean="0">
                <a:solidFill>
                  <a:srgbClr val="255997"/>
                </a:solidFill>
              </a:rPr>
              <a:t>approaches all </a:t>
            </a:r>
            <a:r>
              <a:rPr lang="en-GB" sz="2400" dirty="0">
                <a:solidFill>
                  <a:srgbClr val="255997"/>
                </a:solidFill>
              </a:rPr>
              <a:t>need to be designed</a:t>
            </a:r>
          </a:p>
          <a:p>
            <a:pPr lvl="1"/>
            <a:r>
              <a:rPr lang="en-GB" sz="2100" dirty="0">
                <a:solidFill>
                  <a:srgbClr val="255997"/>
                </a:solidFill>
              </a:rPr>
              <a:t>With a clear understanding of the PE context</a:t>
            </a:r>
          </a:p>
          <a:p>
            <a:pPr lvl="1"/>
            <a:r>
              <a:rPr lang="en-GB" sz="2100" dirty="0" smtClean="0">
                <a:solidFill>
                  <a:srgbClr val="255997"/>
                </a:solidFill>
              </a:rPr>
              <a:t>With a clear understanding of how to use a PE analysis, e. g. for better advocacy or public exposure of issues or to build coalitions, etc.</a:t>
            </a:r>
            <a:endParaRPr lang="en-GB" sz="2100" dirty="0">
              <a:solidFill>
                <a:srgbClr val="25599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87624" y="543744"/>
            <a:ext cx="6800800" cy="869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Market System and Political Economy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uphemia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917" y="1718398"/>
            <a:ext cx="4248472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20000"/>
              </a:lnSpc>
              <a:spcAft>
                <a:spcPts val="600"/>
              </a:spcAft>
            </a:pPr>
            <a:endParaRPr lang="en-US" sz="1400" dirty="0" smtClean="0">
              <a:latin typeface="Euphemia" pitchFamily="34" charset="0"/>
            </a:endParaRPr>
          </a:p>
        </p:txBody>
      </p: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248208" y="1879632"/>
            <a:ext cx="3563888" cy="3392827"/>
            <a:chOff x="952" y="578"/>
            <a:chExt cx="3793" cy="3793"/>
          </a:xfrm>
        </p:grpSpPr>
        <p:sp>
          <p:nvSpPr>
            <p:cNvPr id="7" name="AutoShape 15"/>
            <p:cNvSpPr>
              <a:spLocks noChangeAspect="1" noChangeArrowheads="1"/>
            </p:cNvSpPr>
            <p:nvPr/>
          </p:nvSpPr>
          <p:spPr bwMode="auto">
            <a:xfrm>
              <a:off x="952" y="578"/>
              <a:ext cx="3793" cy="3793"/>
            </a:xfrm>
            <a:custGeom>
              <a:avLst/>
              <a:gdLst>
                <a:gd name="T0" fmla="*/ 10 w 21600"/>
                <a:gd name="T1" fmla="*/ 0 h 21600"/>
                <a:gd name="T2" fmla="*/ 2 w 21600"/>
                <a:gd name="T3" fmla="*/ 8 h 21600"/>
                <a:gd name="T4" fmla="*/ 10 w 21600"/>
                <a:gd name="T5" fmla="*/ 4 h 21600"/>
                <a:gd name="T6" fmla="*/ 18 w 21600"/>
                <a:gd name="T7" fmla="*/ 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6 w 21600"/>
                <a:gd name="T13" fmla="*/ 0 h 21600"/>
                <a:gd name="T14" fmla="*/ 21594 w 21600"/>
                <a:gd name="T15" fmla="*/ 1107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094" y="9237"/>
                  </a:moveTo>
                  <a:cubicBezTo>
                    <a:pt x="4821" y="6120"/>
                    <a:pt x="7599" y="3914"/>
                    <a:pt x="10800" y="3915"/>
                  </a:cubicBezTo>
                  <a:cubicBezTo>
                    <a:pt x="14000" y="3915"/>
                    <a:pt x="16778" y="6120"/>
                    <a:pt x="17505" y="9237"/>
                  </a:cubicBezTo>
                  <a:lnTo>
                    <a:pt x="21318" y="8348"/>
                  </a:lnTo>
                  <a:cubicBezTo>
                    <a:pt x="20178" y="3459"/>
                    <a:pt x="15820" y="-1"/>
                    <a:pt x="10799" y="0"/>
                  </a:cubicBezTo>
                  <a:cubicBezTo>
                    <a:pt x="5779" y="0"/>
                    <a:pt x="1421" y="3459"/>
                    <a:pt x="281" y="83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tx2"/>
                </a:solidFill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2025" y="629"/>
              <a:ext cx="1686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  <a:cs typeface="Arial" pitchFamily="34" charset="0"/>
                </a:rPr>
                <a:t>SUPPORTING </a:t>
              </a:r>
            </a:p>
            <a:p>
              <a:pPr algn="ctr"/>
              <a:r>
                <a:rPr lang="en-US" sz="1400" b="1" dirty="0">
                  <a:solidFill>
                    <a:schemeClr val="tx2"/>
                  </a:solidFill>
                  <a:cs typeface="Arial" pitchFamily="34" charset="0"/>
                </a:rPr>
                <a:t>FUNCTIONS</a:t>
              </a:r>
              <a:endParaRPr lang="en-GB" sz="1400" b="1" dirty="0">
                <a:solidFill>
                  <a:schemeClr val="tx2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5248208" y="2023648"/>
            <a:ext cx="3563888" cy="3445024"/>
            <a:chOff x="952" y="402"/>
            <a:chExt cx="3793" cy="3793"/>
          </a:xfrm>
        </p:grpSpPr>
        <p:sp>
          <p:nvSpPr>
            <p:cNvPr id="10" name="AutoShape 18"/>
            <p:cNvSpPr>
              <a:spLocks noChangeAspect="1" noChangeArrowheads="1"/>
            </p:cNvSpPr>
            <p:nvPr/>
          </p:nvSpPr>
          <p:spPr bwMode="auto">
            <a:xfrm flipV="1">
              <a:off x="952" y="402"/>
              <a:ext cx="3793" cy="3793"/>
            </a:xfrm>
            <a:custGeom>
              <a:avLst/>
              <a:gdLst>
                <a:gd name="T0" fmla="*/ 10 w 21600"/>
                <a:gd name="T1" fmla="*/ 0 h 21600"/>
                <a:gd name="T2" fmla="*/ 2 w 21600"/>
                <a:gd name="T3" fmla="*/ 8 h 21600"/>
                <a:gd name="T4" fmla="*/ 10 w 21600"/>
                <a:gd name="T5" fmla="*/ 4 h 21600"/>
                <a:gd name="T6" fmla="*/ 19 w 21600"/>
                <a:gd name="T7" fmla="*/ 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7 w 21600"/>
                <a:gd name="T13" fmla="*/ 0 h 21600"/>
                <a:gd name="T14" fmla="*/ 21583 w 21600"/>
                <a:gd name="T15" fmla="*/ 1122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861" y="9316"/>
                  </a:moveTo>
                  <a:cubicBezTo>
                    <a:pt x="4561" y="6043"/>
                    <a:pt x="7453" y="3704"/>
                    <a:pt x="10800" y="3705"/>
                  </a:cubicBezTo>
                  <a:cubicBezTo>
                    <a:pt x="14146" y="3705"/>
                    <a:pt x="17038" y="6043"/>
                    <a:pt x="17738" y="9316"/>
                  </a:cubicBezTo>
                  <a:lnTo>
                    <a:pt x="21361" y="8541"/>
                  </a:lnTo>
                  <a:cubicBezTo>
                    <a:pt x="20295" y="3559"/>
                    <a:pt x="15894" y="-1"/>
                    <a:pt x="10799" y="0"/>
                  </a:cubicBezTo>
                  <a:cubicBezTo>
                    <a:pt x="5705" y="0"/>
                    <a:pt x="1304" y="3559"/>
                    <a:pt x="238" y="854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1400">
                <a:solidFill>
                  <a:schemeClr val="tx2"/>
                </a:solidFill>
              </a:endParaRPr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2200" y="3918"/>
              <a:ext cx="1355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 dirty="0">
                  <a:solidFill>
                    <a:schemeClr val="tx2"/>
                  </a:solidFill>
                  <a:cs typeface="Arial" pitchFamily="34" charset="0"/>
                </a:rPr>
                <a:t>RULES</a:t>
              </a:r>
              <a:endParaRPr lang="en-GB" sz="140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</p:grp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328328" y="3319792"/>
            <a:ext cx="1440160" cy="52197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CORE MARKET</a:t>
            </a:r>
          </a:p>
          <a:p>
            <a:pPr algn="ctr"/>
            <a:r>
              <a:rPr lang="en-US" sz="1200" b="1" dirty="0">
                <a:solidFill>
                  <a:schemeClr val="tx2"/>
                </a:solidFill>
              </a:rPr>
              <a:t>(Value-Chain)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7336440" y="4687944"/>
            <a:ext cx="1273153" cy="20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cs typeface="Arial" pitchFamily="34" charset="0"/>
              </a:rPr>
              <a:t>Informal</a:t>
            </a:r>
            <a:endParaRPr lang="en-GB" sz="14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5248208" y="4399912"/>
            <a:ext cx="1273153" cy="20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cs typeface="Arial" pitchFamily="34" charset="0"/>
              </a:rPr>
              <a:t>Formal</a:t>
            </a:r>
            <a:endParaRPr lang="en-GB" sz="14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5032184" y="4111880"/>
            <a:ext cx="1273153" cy="20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cs typeface="Arial" pitchFamily="34" charset="0"/>
              </a:rPr>
              <a:t>Gender</a:t>
            </a:r>
            <a:endParaRPr lang="en-GB" sz="14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768488" y="4111880"/>
            <a:ext cx="1273153" cy="20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  <a:cs typeface="Arial" pitchFamily="34" charset="0"/>
              </a:rPr>
              <a:t>Conflict</a:t>
            </a:r>
            <a:endParaRPr lang="en-GB" sz="14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5536240" y="4903968"/>
            <a:ext cx="1800200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  <a:cs typeface="Arial" pitchFamily="34" charset="0"/>
              </a:rPr>
              <a:t>Culture</a:t>
            </a:r>
            <a:endParaRPr lang="en-GB" sz="14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464232" y="4687944"/>
            <a:ext cx="1273153" cy="20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  <a:cs typeface="Arial" pitchFamily="34" charset="0"/>
              </a:rPr>
              <a:t>Laws</a:t>
            </a:r>
            <a:endParaRPr lang="en-GB" sz="14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624472" y="4399912"/>
            <a:ext cx="1273153" cy="20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  <a:cs typeface="Arial" pitchFamily="34" charset="0"/>
              </a:rPr>
              <a:t>Policies</a:t>
            </a:r>
            <a:endParaRPr lang="en-GB" sz="1400" b="1" dirty="0">
              <a:solidFill>
                <a:schemeClr val="tx2"/>
              </a:solidFill>
              <a:cs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7336440" y="3911476"/>
            <a:ext cx="288032" cy="288032"/>
          </a:xfrm>
          <a:prstGeom prst="straightConnector1">
            <a:avLst/>
          </a:prstGeom>
          <a:ln w="4445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048408" y="4055492"/>
            <a:ext cx="0" cy="360040"/>
          </a:xfrm>
          <a:prstGeom prst="straightConnector1">
            <a:avLst/>
          </a:prstGeom>
          <a:ln w="4445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400336" y="3911476"/>
            <a:ext cx="288032" cy="288032"/>
          </a:xfrm>
          <a:prstGeom prst="straightConnector1">
            <a:avLst/>
          </a:prstGeom>
          <a:ln w="4445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688368" y="4903968"/>
            <a:ext cx="1489177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cs typeface="Arial" pitchFamily="34" charset="0"/>
              </a:rPr>
              <a:t>“Governance”</a:t>
            </a:r>
            <a:endParaRPr lang="en-GB" sz="14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032184" y="3751840"/>
            <a:ext cx="4139952" cy="172819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320216" y="576806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Structures, Institutions &amp; Agents:  </a:t>
            </a:r>
          </a:p>
          <a:p>
            <a:r>
              <a:rPr lang="en-GB" dirty="0" smtClean="0"/>
              <a:t>“Political Economy”</a:t>
            </a:r>
            <a:endParaRPr lang="en-GB" dirty="0"/>
          </a:p>
        </p:txBody>
      </p:sp>
      <p:sp>
        <p:nvSpPr>
          <p:cNvPr id="26" name="Rounded Rectangle 25"/>
          <p:cNvSpPr/>
          <p:nvPr/>
        </p:nvSpPr>
        <p:spPr>
          <a:xfrm>
            <a:off x="351664" y="2527704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/>
          <p:cNvSpPr/>
          <p:nvPr/>
        </p:nvSpPr>
        <p:spPr>
          <a:xfrm>
            <a:off x="1215760" y="2527704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783712" y="2527704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351664" y="4615936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1215760" y="4615936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783712" y="4615936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67688" y="3463808"/>
            <a:ext cx="79208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/>
          <p:cNvCxnSpPr>
            <a:stCxn id="32" idx="0"/>
            <a:endCxn id="27" idx="2"/>
          </p:cNvCxnSpPr>
          <p:nvPr/>
        </p:nvCxnSpPr>
        <p:spPr>
          <a:xfrm flipV="1">
            <a:off x="963732" y="2743728"/>
            <a:ext cx="432048" cy="7200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0"/>
            <a:endCxn id="28" idx="2"/>
          </p:cNvCxnSpPr>
          <p:nvPr/>
        </p:nvCxnSpPr>
        <p:spPr>
          <a:xfrm flipV="1">
            <a:off x="963732" y="2743728"/>
            <a:ext cx="0" cy="7200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2" idx="0"/>
            <a:endCxn id="26" idx="2"/>
          </p:cNvCxnSpPr>
          <p:nvPr/>
        </p:nvCxnSpPr>
        <p:spPr>
          <a:xfrm flipH="1" flipV="1">
            <a:off x="531684" y="2743728"/>
            <a:ext cx="432048" cy="7200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2" idx="4"/>
            <a:endCxn id="30" idx="0"/>
          </p:cNvCxnSpPr>
          <p:nvPr/>
        </p:nvCxnSpPr>
        <p:spPr>
          <a:xfrm>
            <a:off x="963732" y="3967864"/>
            <a:ext cx="432048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4"/>
            <a:endCxn id="31" idx="0"/>
          </p:cNvCxnSpPr>
          <p:nvPr/>
        </p:nvCxnSpPr>
        <p:spPr>
          <a:xfrm>
            <a:off x="963732" y="3967864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4"/>
            <a:endCxn id="29" idx="0"/>
          </p:cNvCxnSpPr>
          <p:nvPr/>
        </p:nvCxnSpPr>
        <p:spPr>
          <a:xfrm flipH="1">
            <a:off x="531684" y="3967864"/>
            <a:ext cx="432048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2295880" y="4615936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39"/>
          <p:cNvSpPr/>
          <p:nvPr/>
        </p:nvSpPr>
        <p:spPr>
          <a:xfrm>
            <a:off x="3159976" y="4615936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2727928" y="4615936"/>
            <a:ext cx="36004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2295880" y="2527704"/>
            <a:ext cx="122413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Down Arrow 42"/>
          <p:cNvSpPr/>
          <p:nvPr/>
        </p:nvSpPr>
        <p:spPr>
          <a:xfrm>
            <a:off x="2367888" y="3895856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Down Arrow 43"/>
          <p:cNvSpPr/>
          <p:nvPr/>
        </p:nvSpPr>
        <p:spPr>
          <a:xfrm>
            <a:off x="2799936" y="3895856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Down Arrow 44"/>
          <p:cNvSpPr/>
          <p:nvPr/>
        </p:nvSpPr>
        <p:spPr>
          <a:xfrm>
            <a:off x="3231984" y="3895856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Left Arrow 45"/>
          <p:cNvSpPr/>
          <p:nvPr/>
        </p:nvSpPr>
        <p:spPr>
          <a:xfrm>
            <a:off x="4024072" y="3247784"/>
            <a:ext cx="172819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Influence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8136" y="5192000"/>
            <a:ext cx="4427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Market players, trading relationships, bargaining power, “governance”</a:t>
            </a:r>
          </a:p>
        </p:txBody>
      </p:sp>
    </p:spTree>
    <p:extLst>
      <p:ext uri="{BB962C8B-B14F-4D97-AF65-F5344CB8AC3E}">
        <p14:creationId xmlns:p14="http://schemas.microsoft.com/office/powerpoint/2010/main" val="272762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3" grpId="0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r>
              <a:rPr lang="en-GB" sz="2400" dirty="0"/>
              <a:t>It’s not just about avoiding problems...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785448"/>
            <a:ext cx="8836611" cy="5360827"/>
          </a:xfrm>
        </p:spPr>
        <p:txBody>
          <a:bodyPr/>
          <a:lstStyle/>
          <a:p>
            <a:endParaRPr lang="en-GB" sz="2400" dirty="0" smtClean="0">
              <a:solidFill>
                <a:srgbClr val="255997"/>
              </a:solidFill>
            </a:endParaRPr>
          </a:p>
          <a:p>
            <a:endParaRPr lang="en-GB" sz="2400" dirty="0">
              <a:solidFill>
                <a:srgbClr val="255997"/>
              </a:solidFill>
            </a:endParaRPr>
          </a:p>
          <a:p>
            <a:r>
              <a:rPr lang="en-GB" sz="2400" dirty="0" smtClean="0">
                <a:solidFill>
                  <a:srgbClr val="255997"/>
                </a:solidFill>
              </a:rPr>
              <a:t>PE </a:t>
            </a:r>
            <a:r>
              <a:rPr lang="en-GB" sz="2400" dirty="0">
                <a:solidFill>
                  <a:srgbClr val="255997"/>
                </a:solidFill>
              </a:rPr>
              <a:t>analysis needs to look for opportunities as well as risks</a:t>
            </a:r>
          </a:p>
          <a:p>
            <a:r>
              <a:rPr lang="en-GB" sz="2400" dirty="0">
                <a:solidFill>
                  <a:srgbClr val="255997"/>
                </a:solidFill>
              </a:rPr>
              <a:t>Constraints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400" dirty="0">
                <a:solidFill>
                  <a:srgbClr val="255997"/>
                </a:solidFill>
              </a:rPr>
              <a:t>What might get in the way of reforms happening and being sustained</a:t>
            </a:r>
            <a:r>
              <a:rPr lang="en-GB" sz="2400" dirty="0" smtClean="0">
                <a:solidFill>
                  <a:srgbClr val="255997"/>
                </a:solidFill>
              </a:rPr>
              <a:t>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255997"/>
                </a:solidFill>
              </a:rPr>
              <a:t>Can the analysis performed be freely used?</a:t>
            </a:r>
            <a:endParaRPr lang="en-GB" sz="2400" dirty="0">
              <a:solidFill>
                <a:srgbClr val="255997"/>
              </a:solidFill>
            </a:endParaRPr>
          </a:p>
          <a:p>
            <a:r>
              <a:rPr lang="en-GB" sz="2400" dirty="0">
                <a:solidFill>
                  <a:srgbClr val="255997"/>
                </a:solidFill>
              </a:rPr>
              <a:t>Drivers of change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400" dirty="0">
                <a:solidFill>
                  <a:srgbClr val="255997"/>
                </a:solidFill>
              </a:rPr>
              <a:t>What existing activities/ trends  might reform build on to make it more effective?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187624" y="543744"/>
            <a:ext cx="6800800" cy="86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PE System is Key to Change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uphemia" pitchFamily="34" charset="0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690728" y="5373216"/>
            <a:ext cx="32403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Interventions</a:t>
            </a:r>
            <a:endParaRPr lang="en-GB" dirty="0"/>
          </a:p>
        </p:txBody>
      </p:sp>
      <p:sp>
        <p:nvSpPr>
          <p:cNvPr id="4" name="Up Arrow 3"/>
          <p:cNvSpPr/>
          <p:nvPr/>
        </p:nvSpPr>
        <p:spPr>
          <a:xfrm>
            <a:off x="2978760" y="3717032"/>
            <a:ext cx="432048" cy="15841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0448" y="3789040"/>
            <a:ext cx="2483768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</a:rPr>
              <a:t>1. Direct impact of activities. Results captured through robust DCED Standard-based M&amp;E framework</a:t>
            </a:r>
          </a:p>
          <a:p>
            <a:pPr algn="ctr"/>
            <a:endParaRPr lang="en-GB" dirty="0"/>
          </a:p>
        </p:txBody>
      </p:sp>
      <p:sp>
        <p:nvSpPr>
          <p:cNvPr id="6" name="Up Arrow 5"/>
          <p:cNvSpPr/>
          <p:nvPr/>
        </p:nvSpPr>
        <p:spPr>
          <a:xfrm>
            <a:off x="4994984" y="4797152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130888" y="2924944"/>
            <a:ext cx="2160240" cy="57606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Systemic change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4130888" y="4149080"/>
            <a:ext cx="2160240" cy="57606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Attitude change</a:t>
            </a:r>
            <a:endParaRPr lang="en-GB" dirty="0"/>
          </a:p>
        </p:txBody>
      </p:sp>
      <p:sp>
        <p:nvSpPr>
          <p:cNvPr id="9" name="Up Arrow 8"/>
          <p:cNvSpPr/>
          <p:nvPr/>
        </p:nvSpPr>
        <p:spPr>
          <a:xfrm>
            <a:off x="4994984" y="3573016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3770848" y="2420888"/>
            <a:ext cx="0" cy="273630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>
            <a:off x="6435144" y="2852936"/>
            <a:ext cx="216024" cy="1872208"/>
          </a:xfrm>
          <a:prstGeom prst="righ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95184" y="3441680"/>
            <a:ext cx="1872208" cy="1792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</a:rPr>
              <a:t>2. Systemic impact of reform action. Results captured through intermediate perception data at activity level. </a:t>
            </a:r>
            <a:r>
              <a:rPr lang="en-GB" b="1" dirty="0" err="1" smtClean="0">
                <a:solidFill>
                  <a:schemeClr val="tx2"/>
                </a:solidFill>
              </a:rPr>
              <a:t>Qual</a:t>
            </a:r>
            <a:r>
              <a:rPr lang="en-GB" b="1" dirty="0" smtClean="0">
                <a:solidFill>
                  <a:schemeClr val="tx2"/>
                </a:solidFill>
              </a:rPr>
              <a:t> and Quant</a:t>
            </a:r>
          </a:p>
          <a:p>
            <a:pPr algn="ctr"/>
            <a:endParaRPr lang="en-GB" dirty="0"/>
          </a:p>
        </p:txBody>
      </p:sp>
      <p:sp>
        <p:nvSpPr>
          <p:cNvPr id="13" name="Up Arrow 12"/>
          <p:cNvSpPr/>
          <p:nvPr/>
        </p:nvSpPr>
        <p:spPr>
          <a:xfrm>
            <a:off x="5571048" y="2348880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Up Arrow 13"/>
          <p:cNvSpPr/>
          <p:nvPr/>
        </p:nvSpPr>
        <p:spPr>
          <a:xfrm>
            <a:off x="4418920" y="2348880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Up Arrow 14"/>
          <p:cNvSpPr/>
          <p:nvPr/>
        </p:nvSpPr>
        <p:spPr>
          <a:xfrm>
            <a:off x="4994984" y="2348880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3770848" y="6165304"/>
            <a:ext cx="8384" cy="44043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51168" y="1412776"/>
            <a:ext cx="22677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</a:rPr>
              <a:t>3. Dynamic impact of the approach used. Exploring evaluation processes. </a:t>
            </a:r>
            <a:r>
              <a:rPr lang="en-GB" b="1" dirty="0" err="1" smtClean="0">
                <a:solidFill>
                  <a:schemeClr val="tx2"/>
                </a:solidFill>
              </a:rPr>
              <a:t>Qual</a:t>
            </a:r>
            <a:r>
              <a:rPr lang="en-GB" b="1" dirty="0" smtClean="0">
                <a:solidFill>
                  <a:schemeClr val="tx2"/>
                </a:solidFill>
              </a:rPr>
              <a:t> as well as quant </a:t>
            </a:r>
            <a:r>
              <a:rPr lang="en-GB" b="1" dirty="0" err="1" smtClean="0">
                <a:solidFill>
                  <a:schemeClr val="tx2"/>
                </a:solidFill>
              </a:rPr>
              <a:t>eg</a:t>
            </a:r>
            <a:r>
              <a:rPr lang="en-GB" b="1" dirty="0" smtClean="0">
                <a:solidFill>
                  <a:schemeClr val="tx2"/>
                </a:solidFill>
              </a:rPr>
              <a:t> ODI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02496" y="1484784"/>
            <a:ext cx="59766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Results at scale. Jobs and incomes beyond immediate interventions resulting from systemic change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314464" y="2924944"/>
            <a:ext cx="32403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Quantifiable results: jobs and incomes</a:t>
            </a:r>
            <a:endParaRPr lang="en-GB" dirty="0"/>
          </a:p>
        </p:txBody>
      </p:sp>
      <p:sp>
        <p:nvSpPr>
          <p:cNvPr id="20" name="Up Arrow 19"/>
          <p:cNvSpPr/>
          <p:nvPr/>
        </p:nvSpPr>
        <p:spPr>
          <a:xfrm>
            <a:off x="1826632" y="2348880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4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20" y="283778"/>
            <a:ext cx="7772400" cy="563562"/>
          </a:xfrm>
        </p:spPr>
        <p:txBody>
          <a:bodyPr/>
          <a:lstStyle/>
          <a:p>
            <a:r>
              <a:rPr lang="en-GB" sz="2400" dirty="0"/>
              <a:t>Azerbaijan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18" y="785448"/>
            <a:ext cx="8836611" cy="5360827"/>
          </a:xfrm>
        </p:spPr>
        <p:txBody>
          <a:bodyPr/>
          <a:lstStyle/>
          <a:p>
            <a:r>
              <a:rPr lang="en-GB" sz="2400" dirty="0">
                <a:solidFill>
                  <a:srgbClr val="255997"/>
                </a:solidFill>
              </a:rPr>
              <a:t>The challenge of elite control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Key industrial sectors under suzerainty of key clans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No real opposition or civil society as counter-balance</a:t>
            </a:r>
          </a:p>
          <a:p>
            <a:r>
              <a:rPr lang="en-GB" sz="2400" dirty="0">
                <a:solidFill>
                  <a:srgbClr val="255997"/>
                </a:solidFill>
              </a:rPr>
              <a:t>The challenge of resource wealth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Can throw cash at problems that arise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No urgency for comprehensive reform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Can ignore advice and external pressure</a:t>
            </a:r>
          </a:p>
          <a:p>
            <a:r>
              <a:rPr lang="en-GB" sz="2400" dirty="0">
                <a:solidFill>
                  <a:srgbClr val="255997"/>
                </a:solidFill>
              </a:rPr>
              <a:t>Demonstrating that change can occur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Corruption is endemic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100" dirty="0">
                <a:solidFill>
                  <a:srgbClr val="255997"/>
                </a:solidFill>
              </a:rPr>
              <a:t>Yet local chapter of EITI first to be formally validated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D3C8-70B5-48AB-9677-4493E4F6365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7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"/>
          <p:cNvSpPr txBox="1">
            <a:spLocks/>
          </p:cNvSpPr>
          <p:nvPr/>
        </p:nvSpPr>
        <p:spPr>
          <a:xfrm>
            <a:off x="1187624" y="543744"/>
            <a:ext cx="6800800" cy="606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PE – Tools for Analysis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uphemia" pitchFamily="34" charset="0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4126499374"/>
              </p:ext>
            </p:extLst>
          </p:nvPr>
        </p:nvGraphicFramePr>
        <p:xfrm>
          <a:off x="323528" y="1333372"/>
          <a:ext cx="8496943" cy="52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677"/>
                <a:gridCol w="5347266"/>
              </a:tblGrid>
              <a:tr h="4007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ea typeface="Calibri"/>
                          <a:cs typeface="Times New Roman"/>
                        </a:rPr>
                        <a:t>Level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ea typeface="Calibri"/>
                          <a:cs typeface="Times New Roman"/>
                        </a:rPr>
                        <a:t>Tool</a:t>
                      </a:r>
                    </a:p>
                  </a:txBody>
                  <a:tcPr marL="68580" marR="68580" marT="0" marB="0"/>
                </a:tc>
              </a:tr>
              <a:tr h="160947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 pitchFamily="34" charset="0"/>
                          <a:ea typeface="Calibri"/>
                          <a:cs typeface="Times New Roman"/>
                        </a:rPr>
                        <a:t>Macro-level country analysis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 pitchFamily="34" charset="0"/>
                          <a:ea typeface="Calibri"/>
                          <a:cs typeface="Times New Roman"/>
                        </a:rPr>
                        <a:t>Drivers of Change (DFID)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 pitchFamily="34" charset="0"/>
                          <a:ea typeface="Calibri"/>
                          <a:cs typeface="Times New Roman"/>
                        </a:rPr>
                        <a:t>Strategic Governance and Corruption Analysis (SGACA, Netherlands)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 pitchFamily="34" charset="0"/>
                          <a:ea typeface="Calibri"/>
                          <a:cs typeface="Times New Roman"/>
                        </a:rPr>
                        <a:t>Power Analysis (SIDA)</a:t>
                      </a:r>
                    </a:p>
                  </a:txBody>
                  <a:tcPr marL="68580" marR="68580" marT="0" marB="0"/>
                </a:tc>
              </a:tr>
              <a:tr h="119643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 pitchFamily="34" charset="0"/>
                          <a:ea typeface="Calibri"/>
                          <a:cs typeface="Times New Roman"/>
                        </a:rPr>
                        <a:t>Sectoral Analysis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 pitchFamily="34" charset="0"/>
                          <a:ea typeface="Calibri"/>
                          <a:cs typeface="Times New Roman"/>
                        </a:rPr>
                        <a:t>Analytical framework for Understanding the Political economy of Sectors and Policy Arenas (DFID/ODI)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 pitchFamily="34" charset="0"/>
                          <a:ea typeface="Calibri"/>
                          <a:cs typeface="Times New Roman"/>
                        </a:rPr>
                        <a:t>Addressing Governance in Sector Operations (EC)</a:t>
                      </a:r>
                    </a:p>
                  </a:txBody>
                  <a:tcPr marL="68580" marR="68580" marT="0" marB="0"/>
                </a:tc>
              </a:tr>
              <a:tr h="202252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 pitchFamily="34" charset="0"/>
                          <a:ea typeface="Calibri"/>
                          <a:cs typeface="Times New Roman"/>
                        </a:rPr>
                        <a:t>Problem driven analysis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 pitchFamily="34" charset="0"/>
                          <a:ea typeface="Calibri"/>
                          <a:cs typeface="Times New Roman"/>
                        </a:rPr>
                        <a:t>Political Economy of Policy Reform (World Bank SDD/OPM)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 pitchFamily="34" charset="0"/>
                          <a:ea typeface="Calibri"/>
                          <a:cs typeface="Times New Roman"/>
                        </a:rPr>
                        <a:t>Policymaking Process Framework (IDB)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 pitchFamily="34" charset="0"/>
                          <a:ea typeface="Calibri"/>
                          <a:cs typeface="Times New Roman"/>
                        </a:rPr>
                        <a:t>Problem-driven Governance and Political Economy Analysis (World Bank)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50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16" y="543744"/>
            <a:ext cx="8859830" cy="86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255997"/>
                </a:solidFill>
                <a:latin typeface="Euphemia" pitchFamily="34" charset="0"/>
              </a:defRPr>
            </a:lvl1pPr>
            <a:lvl2pPr>
              <a:defRPr>
                <a:solidFill>
                  <a:srgbClr val="255997"/>
                </a:solidFill>
                <a:latin typeface="Euphemia" pitchFamily="34" charset="0"/>
              </a:defRPr>
            </a:lvl2pPr>
            <a:lvl3pPr>
              <a:defRPr>
                <a:solidFill>
                  <a:srgbClr val="255997"/>
                </a:solidFill>
                <a:latin typeface="Euphemia" pitchFamily="34" charset="0"/>
              </a:defRPr>
            </a:lvl3pPr>
            <a:lvl4pPr>
              <a:defRPr>
                <a:solidFill>
                  <a:srgbClr val="255997"/>
                </a:solidFill>
                <a:latin typeface="Euphemia" pitchFamily="34" charset="0"/>
              </a:defRPr>
            </a:lvl4pPr>
            <a:lvl5pPr>
              <a:defRPr>
                <a:solidFill>
                  <a:srgbClr val="255997"/>
                </a:solidFill>
                <a:latin typeface="Euphemia" pitchFamily="34" charset="0"/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Designing PE into Activity /</a:t>
            </a:r>
            <a:r>
              <a:rPr kumimoji="0" lang="en-US" sz="2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Programme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uphemia" pitchFamily="34" charset="0"/>
                <a:ea typeface="+mn-ea"/>
                <a:cs typeface="+mn-cs"/>
              </a:rPr>
              <a:t> Planning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uphemia" pitchFamily="34" charset="0"/>
              <a:ea typeface="+mn-ea"/>
              <a:cs typeface="+mn-cs"/>
            </a:endParaRPr>
          </a:p>
        </p:txBody>
      </p:sp>
      <p:sp>
        <p:nvSpPr>
          <p:cNvPr id="5" name="Oval 19"/>
          <p:cNvSpPr>
            <a:spLocks noChangeArrowheads="1"/>
          </p:cNvSpPr>
          <p:nvPr/>
        </p:nvSpPr>
        <p:spPr bwMode="auto">
          <a:xfrm>
            <a:off x="3403600" y="2586038"/>
            <a:ext cx="2305050" cy="230505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sz="2300" b="1" dirty="0" smtClean="0">
                <a:solidFill>
                  <a:schemeClr val="bg1"/>
                </a:solidFill>
              </a:rPr>
              <a:t>Integrating</a:t>
            </a:r>
          </a:p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sz="2300" b="1" dirty="0" smtClean="0">
                <a:solidFill>
                  <a:schemeClr val="bg1"/>
                </a:solidFill>
              </a:rPr>
              <a:t>PE</a:t>
            </a:r>
            <a:endParaRPr lang="en-GB" sz="2300" b="1" dirty="0">
              <a:solidFill>
                <a:schemeClr val="bg1"/>
              </a:solidFill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3203848" y="1484784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b="1" dirty="0" smtClean="0"/>
              <a:t>1: Stakeholder mapping and analysis</a:t>
            </a:r>
            <a:endParaRPr lang="en-GB" b="1" dirty="0"/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5724128" y="3068960"/>
            <a:ext cx="280893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b="1" dirty="0" smtClean="0"/>
              <a:t>2: Map PE – </a:t>
            </a:r>
          </a:p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b="1" dirty="0" smtClean="0"/>
              <a:t>People and structures</a:t>
            </a:r>
            <a:endParaRPr lang="en-GB" b="1" dirty="0"/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1310640" y="2986088"/>
            <a:ext cx="19183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b="1" dirty="0" smtClean="0"/>
              <a:t>5: PE dashboard</a:t>
            </a:r>
            <a:endParaRPr lang="en-GB" b="1" dirty="0"/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1259632" y="5085184"/>
            <a:ext cx="30860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b="1" dirty="0" smtClean="0"/>
              <a:t>4: Selection and use of appropriate tools</a:t>
            </a:r>
            <a:endParaRPr lang="en-GB" b="1" dirty="0"/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4800600" y="5041900"/>
            <a:ext cx="2833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b="1" dirty="0" smtClean="0"/>
              <a:t>3: Map PE – contextual pressures</a:t>
            </a:r>
            <a:endParaRPr lang="en-GB" b="1" dirty="0"/>
          </a:p>
        </p:txBody>
      </p:sp>
      <p:sp>
        <p:nvSpPr>
          <p:cNvPr id="11" name="Arc 20"/>
          <p:cNvSpPr>
            <a:spLocks/>
          </p:cNvSpPr>
          <p:nvPr/>
        </p:nvSpPr>
        <p:spPr bwMode="auto">
          <a:xfrm>
            <a:off x="4932040" y="1916832"/>
            <a:ext cx="1787525" cy="1790700"/>
          </a:xfrm>
          <a:custGeom>
            <a:avLst/>
            <a:gdLst>
              <a:gd name="G0" fmla="+- 0 0 0"/>
              <a:gd name="G1" fmla="+- 19656 0 0"/>
              <a:gd name="G2" fmla="+- 21600 0 0"/>
              <a:gd name="T0" fmla="*/ 8955 w 19615"/>
              <a:gd name="T1" fmla="*/ 0 h 19656"/>
              <a:gd name="T2" fmla="*/ 19615 w 19615"/>
              <a:gd name="T3" fmla="*/ 10611 h 19656"/>
              <a:gd name="T4" fmla="*/ 0 w 19615"/>
              <a:gd name="T5" fmla="*/ 19656 h 19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15" h="19656" fill="none" extrusionOk="0">
                <a:moveTo>
                  <a:pt x="8955" y="-1"/>
                </a:moveTo>
                <a:cubicBezTo>
                  <a:pt x="13664" y="2145"/>
                  <a:pt x="17447" y="5911"/>
                  <a:pt x="19614" y="10611"/>
                </a:cubicBezTo>
              </a:path>
              <a:path w="19615" h="19656" stroke="0" extrusionOk="0">
                <a:moveTo>
                  <a:pt x="8955" y="-1"/>
                </a:moveTo>
                <a:cubicBezTo>
                  <a:pt x="13664" y="2145"/>
                  <a:pt x="17447" y="5911"/>
                  <a:pt x="19614" y="10611"/>
                </a:cubicBezTo>
                <a:lnTo>
                  <a:pt x="0" y="19656"/>
                </a:lnTo>
                <a:close/>
              </a:path>
            </a:pathLst>
          </a:custGeom>
          <a:noFill/>
          <a:ln w="76200">
            <a:solidFill>
              <a:srgbClr val="EEECE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Arc 31"/>
          <p:cNvSpPr>
            <a:spLocks/>
          </p:cNvSpPr>
          <p:nvPr/>
        </p:nvSpPr>
        <p:spPr bwMode="auto">
          <a:xfrm>
            <a:off x="4860032" y="3573016"/>
            <a:ext cx="1963738" cy="13017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52 w 21552"/>
              <a:gd name="T1" fmla="*/ 1437 h 14270"/>
              <a:gd name="T2" fmla="*/ 16215 w 21552"/>
              <a:gd name="T3" fmla="*/ 14270 h 14270"/>
              <a:gd name="T4" fmla="*/ 0 w 21552"/>
              <a:gd name="T5" fmla="*/ 0 h 1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2" h="14270" fill="none" extrusionOk="0">
                <a:moveTo>
                  <a:pt x="21552" y="1437"/>
                </a:moveTo>
                <a:cubicBezTo>
                  <a:pt x="21235" y="6185"/>
                  <a:pt x="19359" y="10697"/>
                  <a:pt x="16215" y="14270"/>
                </a:cubicBezTo>
              </a:path>
              <a:path w="21552" h="14270" stroke="0" extrusionOk="0">
                <a:moveTo>
                  <a:pt x="21552" y="1437"/>
                </a:moveTo>
                <a:cubicBezTo>
                  <a:pt x="21235" y="6185"/>
                  <a:pt x="19359" y="10697"/>
                  <a:pt x="16215" y="14270"/>
                </a:cubicBez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rgbClr val="EEECE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Arc 32"/>
          <p:cNvSpPr>
            <a:spLocks/>
          </p:cNvSpPr>
          <p:nvPr/>
        </p:nvSpPr>
        <p:spPr bwMode="auto">
          <a:xfrm>
            <a:off x="3923928" y="3789040"/>
            <a:ext cx="1579562" cy="1968500"/>
          </a:xfrm>
          <a:custGeom>
            <a:avLst/>
            <a:gdLst>
              <a:gd name="G0" fmla="+- 9029 0 0"/>
              <a:gd name="G1" fmla="+- 0 0 0"/>
              <a:gd name="G2" fmla="+- 21600 0 0"/>
              <a:gd name="T0" fmla="*/ 17327 w 17327"/>
              <a:gd name="T1" fmla="*/ 19942 h 21600"/>
              <a:gd name="T2" fmla="*/ 0 w 17327"/>
              <a:gd name="T3" fmla="*/ 19622 h 21600"/>
              <a:gd name="T4" fmla="*/ 9029 w 1732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327" h="21600" fill="none" extrusionOk="0">
                <a:moveTo>
                  <a:pt x="17327" y="19942"/>
                </a:moveTo>
                <a:cubicBezTo>
                  <a:pt x="14697" y="21036"/>
                  <a:pt x="11877" y="21599"/>
                  <a:pt x="9029" y="21600"/>
                </a:cubicBezTo>
                <a:cubicBezTo>
                  <a:pt x="5911" y="21600"/>
                  <a:pt x="2831" y="20925"/>
                  <a:pt x="-1" y="19622"/>
                </a:cubicBezTo>
              </a:path>
              <a:path w="17327" h="21600" stroke="0" extrusionOk="0">
                <a:moveTo>
                  <a:pt x="17327" y="19942"/>
                </a:moveTo>
                <a:cubicBezTo>
                  <a:pt x="14697" y="21036"/>
                  <a:pt x="11877" y="21599"/>
                  <a:pt x="9029" y="21600"/>
                </a:cubicBezTo>
                <a:cubicBezTo>
                  <a:pt x="5911" y="21600"/>
                  <a:pt x="2831" y="20925"/>
                  <a:pt x="-1" y="19622"/>
                </a:cubicBezTo>
                <a:lnTo>
                  <a:pt x="9029" y="0"/>
                </a:lnTo>
                <a:close/>
              </a:path>
            </a:pathLst>
          </a:custGeom>
          <a:noFill/>
          <a:ln w="76200">
            <a:solidFill>
              <a:srgbClr val="EEECE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Arc 33"/>
          <p:cNvSpPr>
            <a:spLocks/>
          </p:cNvSpPr>
          <p:nvPr/>
        </p:nvSpPr>
        <p:spPr bwMode="auto">
          <a:xfrm>
            <a:off x="2411760" y="3789040"/>
            <a:ext cx="1965325" cy="1328737"/>
          </a:xfrm>
          <a:custGeom>
            <a:avLst/>
            <a:gdLst>
              <a:gd name="G0" fmla="+- 21562 0 0"/>
              <a:gd name="G1" fmla="+- 0 0 0"/>
              <a:gd name="G2" fmla="+- 21600 0 0"/>
              <a:gd name="T0" fmla="*/ 5630 w 21562"/>
              <a:gd name="T1" fmla="*/ 14585 h 14585"/>
              <a:gd name="T2" fmla="*/ 0 w 21562"/>
              <a:gd name="T3" fmla="*/ 1281 h 14585"/>
              <a:gd name="T4" fmla="*/ 21562 w 21562"/>
              <a:gd name="T5" fmla="*/ 0 h 14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2" h="14585" fill="none" extrusionOk="0">
                <a:moveTo>
                  <a:pt x="5629" y="14585"/>
                </a:moveTo>
                <a:cubicBezTo>
                  <a:pt x="2281" y="10928"/>
                  <a:pt x="294" y="6230"/>
                  <a:pt x="0" y="1280"/>
                </a:cubicBezTo>
              </a:path>
              <a:path w="21562" h="14585" stroke="0" extrusionOk="0">
                <a:moveTo>
                  <a:pt x="5629" y="14585"/>
                </a:moveTo>
                <a:cubicBezTo>
                  <a:pt x="2281" y="10928"/>
                  <a:pt x="294" y="6230"/>
                  <a:pt x="0" y="1280"/>
                </a:cubicBezTo>
                <a:lnTo>
                  <a:pt x="21562" y="0"/>
                </a:lnTo>
                <a:close/>
              </a:path>
            </a:pathLst>
          </a:custGeom>
          <a:noFill/>
          <a:ln w="76200">
            <a:solidFill>
              <a:srgbClr val="EEECE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Arc 34"/>
          <p:cNvSpPr>
            <a:spLocks/>
          </p:cNvSpPr>
          <p:nvPr/>
        </p:nvSpPr>
        <p:spPr bwMode="auto">
          <a:xfrm>
            <a:off x="2339752" y="1844824"/>
            <a:ext cx="1804987" cy="1793875"/>
          </a:xfrm>
          <a:custGeom>
            <a:avLst/>
            <a:gdLst>
              <a:gd name="G0" fmla="+- 19795 0 0"/>
              <a:gd name="G1" fmla="+- 19692 0 0"/>
              <a:gd name="G2" fmla="+- 21600 0 0"/>
              <a:gd name="T0" fmla="*/ 0 w 19795"/>
              <a:gd name="T1" fmla="*/ 11047 h 19692"/>
              <a:gd name="T2" fmla="*/ 10919 w 19795"/>
              <a:gd name="T3" fmla="*/ 0 h 19692"/>
              <a:gd name="T4" fmla="*/ 19795 w 19795"/>
              <a:gd name="T5" fmla="*/ 19692 h 19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95" h="19692" fill="none" extrusionOk="0">
                <a:moveTo>
                  <a:pt x="0" y="11047"/>
                </a:moveTo>
                <a:cubicBezTo>
                  <a:pt x="2144" y="6138"/>
                  <a:pt x="6035" y="2201"/>
                  <a:pt x="10918" y="-1"/>
                </a:cubicBezTo>
              </a:path>
              <a:path w="19795" h="19692" stroke="0" extrusionOk="0">
                <a:moveTo>
                  <a:pt x="0" y="11047"/>
                </a:moveTo>
                <a:cubicBezTo>
                  <a:pt x="2144" y="6138"/>
                  <a:pt x="6035" y="2201"/>
                  <a:pt x="10918" y="-1"/>
                </a:cubicBezTo>
                <a:lnTo>
                  <a:pt x="19795" y="19692"/>
                </a:lnTo>
                <a:close/>
              </a:path>
            </a:pathLst>
          </a:custGeom>
          <a:noFill/>
          <a:ln w="76200">
            <a:solidFill>
              <a:srgbClr val="EEECE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4222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 algn="ctr">
          <a:spcBef>
            <a:spcPct val="0"/>
          </a:spcBef>
          <a:buFontTx/>
          <a:buNone/>
          <a:defRPr sz="2600" b="1" dirty="0">
            <a:solidFill>
              <a:srgbClr val="006087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17121</TotalTime>
  <Words>1303</Words>
  <Application>Microsoft Office PowerPoint</Application>
  <PresentationFormat>On-screen Show (4:3)</PresentationFormat>
  <Paragraphs>241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Political Economy Why good PE analysis is central to effective PSD strategies,  PPD and Investment Climate Reform  PPD Workshop, March 2014   Albena Melin and Dr. Peter Davis</vt:lpstr>
      <vt:lpstr>What is Political Economy (PE)?</vt:lpstr>
      <vt:lpstr>Why is it important? </vt:lpstr>
      <vt:lpstr>PowerPoint Presentation</vt:lpstr>
      <vt:lpstr>It’s not just about avoiding problems...</vt:lpstr>
      <vt:lpstr>PowerPoint Presentation</vt:lpstr>
      <vt:lpstr>Azerbaijan</vt:lpstr>
      <vt:lpstr>PowerPoint Presentation</vt:lpstr>
      <vt:lpstr>PowerPoint Presentation</vt:lpstr>
      <vt:lpstr>PowerPoint Presentation</vt:lpstr>
      <vt:lpstr>PE – people and structures</vt:lpstr>
      <vt:lpstr>PE – Contextual pressures</vt:lpstr>
      <vt:lpstr>PE tactics and approaches</vt:lpstr>
      <vt:lpstr>Fieldcraft</vt:lpstr>
      <vt:lpstr>PowerPoint Presentation</vt:lpstr>
      <vt:lpstr>PowerPoint Presentation</vt:lpstr>
      <vt:lpstr>Exercise: </vt:lpstr>
      <vt:lpstr>PowerPoint Presentation</vt:lpstr>
      <vt:lpstr>Tax reform in Cross River</vt:lpstr>
    </vt:vector>
  </TitlesOfParts>
  <Company>CVI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Gralla</dc:creator>
  <cp:lastModifiedBy>Lili Sisombat </cp:lastModifiedBy>
  <cp:revision>768</cp:revision>
  <dcterms:created xsi:type="dcterms:W3CDTF">2007-03-26T18:34:25Z</dcterms:created>
  <dcterms:modified xsi:type="dcterms:W3CDTF">2014-03-04T08:27:44Z</dcterms:modified>
</cp:coreProperties>
</file>